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38"/>
  </p:notesMasterIdLst>
  <p:handoutMasterIdLst>
    <p:handoutMasterId r:id="rId39"/>
  </p:handoutMasterIdLst>
  <p:sldIdLst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4" r:id="rId27"/>
    <p:sldId id="281" r:id="rId28"/>
    <p:sldId id="286" r:id="rId29"/>
    <p:sldId id="289" r:id="rId30"/>
    <p:sldId id="287" r:id="rId31"/>
    <p:sldId id="288" r:id="rId32"/>
    <p:sldId id="282" r:id="rId33"/>
    <p:sldId id="285" r:id="rId34"/>
    <p:sldId id="283" r:id="rId35"/>
    <p:sldId id="261" r:id="rId36"/>
    <p:sldId id="271" r:id="rId37"/>
  </p:sldIdLst>
  <p:sldSz cx="9144000" cy="5143500" type="screen16x9"/>
  <p:notesSz cx="6669088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9">
          <p15:clr>
            <a:srgbClr val="A4A3A4"/>
          </p15:clr>
        </p15:guide>
        <p15:guide id="2" pos="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155697"/>
    <a:srgbClr val="83C55B"/>
    <a:srgbClr val="000000"/>
    <a:srgbClr val="D0E6CF"/>
    <a:srgbClr val="0096C8"/>
    <a:srgbClr val="0092D4"/>
    <a:srgbClr val="00A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45" autoAdjust="0"/>
    <p:restoredTop sz="92842" autoAdjust="0"/>
  </p:normalViewPr>
  <p:slideViewPr>
    <p:cSldViewPr snapToGrid="0" showGuides="1">
      <p:cViewPr varScale="1">
        <p:scale>
          <a:sx n="147" d="100"/>
          <a:sy n="147" d="100"/>
        </p:scale>
        <p:origin x="252" y="126"/>
      </p:cViewPr>
      <p:guideLst>
        <p:guide orient="horz" pos="2749"/>
        <p:guide pos="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customXml" Target="../customXml/item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41578-895D-473B-8A6B-0E8199891343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776866" y="9430218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AEFF4-3A1D-4CFB-B44A-395940A084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8432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2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2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r">
              <a:defRPr sz="1200"/>
            </a:lvl1pPr>
          </a:lstStyle>
          <a:p>
            <a:fld id="{CFE5F691-4DA6-4E7E-88E0-0B0E5F6DDD4C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0" tIns="45560" rIns="91120" bIns="4556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2"/>
          </a:xfrm>
          <a:prstGeom prst="rect">
            <a:avLst/>
          </a:prstGeom>
        </p:spPr>
        <p:txBody>
          <a:bodyPr vert="horz" lIns="91120" tIns="45560" rIns="91120" bIns="4556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2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2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r">
              <a:defRPr sz="1200"/>
            </a:lvl1pPr>
          </a:lstStyle>
          <a:p>
            <a:fld id="{FB0CB7F7-2DE7-442F-B621-87F2D8E04F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574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 för 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12"/>
          <p:cNvSpPr txBox="1">
            <a:spLocks/>
          </p:cNvSpPr>
          <p:nvPr userDrawn="1"/>
        </p:nvSpPr>
        <p:spPr>
          <a:xfrm>
            <a:off x="1046759" y="1884385"/>
            <a:ext cx="3551646" cy="1027480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sz="1400" b="1" kern="0" dirty="0">
                <a:solidFill>
                  <a:srgbClr val="155697"/>
                </a:solidFill>
              </a:rPr>
              <a:t>Skapa ny sida</a:t>
            </a:r>
          </a:p>
          <a:p>
            <a:pPr marL="285750" indent="-285750">
              <a:spcBef>
                <a:spcPts val="160"/>
              </a:spcBef>
            </a:pPr>
            <a:r>
              <a:rPr lang="sv-SE" sz="1200" b="0" u="none" kern="0" dirty="0"/>
              <a:t>I menyn </a:t>
            </a:r>
            <a:r>
              <a:rPr lang="sv-SE" sz="1200" b="1" u="none" kern="0" dirty="0"/>
              <a:t>Start</a:t>
            </a:r>
            <a:r>
              <a:rPr lang="sv-SE" sz="1200" b="1" u="none" kern="0" baseline="0" dirty="0"/>
              <a:t> </a:t>
            </a:r>
            <a:r>
              <a:rPr lang="sv-SE" sz="1200" b="0" u="none" kern="0" baseline="0" dirty="0"/>
              <a:t>hittar du</a:t>
            </a:r>
            <a:r>
              <a:rPr lang="sv-SE" sz="1200" b="1" u="none" kern="0" baseline="0" dirty="0"/>
              <a:t> </a:t>
            </a:r>
            <a:r>
              <a:rPr lang="sv-SE" sz="1200" b="0" i="1" u="none" kern="0" baseline="0" dirty="0"/>
              <a:t>Ny bild</a:t>
            </a:r>
            <a:r>
              <a:rPr lang="sv-SE" sz="1200" b="0" u="none" kern="0" baseline="0" dirty="0"/>
              <a:t>.</a:t>
            </a:r>
            <a:r>
              <a:rPr lang="sv-SE" sz="1200" b="0" u="none" kern="0" dirty="0"/>
              <a:t> </a:t>
            </a:r>
          </a:p>
          <a:p>
            <a:pPr marL="285750" indent="-285750">
              <a:spcBef>
                <a:spcPts val="160"/>
              </a:spcBef>
            </a:pPr>
            <a:r>
              <a:rPr lang="sv-SE" sz="1200" i="0" u="none" kern="0" dirty="0"/>
              <a:t>Klicka på pilen</a:t>
            </a:r>
            <a:r>
              <a:rPr lang="sv-SE" sz="1200" i="0" u="none" kern="0" baseline="0" dirty="0"/>
              <a:t> och välj den </a:t>
            </a:r>
            <a:r>
              <a:rPr lang="sv-SE" sz="1200" i="0" u="none" kern="0" baseline="0" dirty="0" err="1"/>
              <a:t>sidmall</a:t>
            </a:r>
            <a:r>
              <a:rPr lang="sv-SE" sz="1200" i="0" u="none" kern="0" baseline="0" dirty="0"/>
              <a:t> du behöver.</a:t>
            </a:r>
            <a:endParaRPr lang="sv-SE" sz="1400" i="0" u="none" kern="0" baseline="0" dirty="0"/>
          </a:p>
          <a:p>
            <a:endParaRPr lang="sv-SE" sz="1400" i="0" u="none" kern="0" baseline="0" dirty="0"/>
          </a:p>
          <a:p>
            <a:endParaRPr lang="sv-SE" sz="1400" i="0" u="none" kern="0" baseline="0" dirty="0"/>
          </a:p>
          <a:p>
            <a:endParaRPr lang="sv-SE" sz="1400" i="0" u="none" kern="0" baseline="0" dirty="0"/>
          </a:p>
          <a:p>
            <a:pPr marL="228600" marR="0" indent="-228600" algn="l" defTabSz="762000" rtl="0" eaLnBrk="1" fontAlgn="base" latinLnBrk="0" hangingPunct="1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>
                <a:schemeClr val="tx2"/>
              </a:buClr>
              <a:buSzTx/>
              <a:buFont typeface="+mj-lt"/>
              <a:buAutoNum type="arabicPeriod"/>
              <a:tabLst/>
              <a:defRPr/>
            </a:pPr>
            <a:endParaRPr lang="sv-SE" sz="1200" kern="0" dirty="0"/>
          </a:p>
          <a:p>
            <a:pPr marL="0" indent="0">
              <a:buNone/>
            </a:pPr>
            <a:endParaRPr lang="sv-SE" sz="1200" kern="0" dirty="0"/>
          </a:p>
          <a:p>
            <a:pPr marL="0" indent="0">
              <a:buNone/>
            </a:pPr>
            <a:endParaRPr lang="sv-SE" sz="1200" kern="0" dirty="0"/>
          </a:p>
          <a:p>
            <a:pPr marL="0" indent="0">
              <a:buNone/>
            </a:pPr>
            <a:endParaRPr lang="sv-SE" sz="1200" kern="0" dirty="0"/>
          </a:p>
          <a:p>
            <a:pPr marL="0" indent="0">
              <a:buNone/>
            </a:pPr>
            <a:endParaRPr lang="sv-SE" sz="1200" kern="0" dirty="0"/>
          </a:p>
          <a:p>
            <a:endParaRPr lang="sv-SE" sz="1400" kern="0" dirty="0"/>
          </a:p>
        </p:txBody>
      </p:sp>
      <p:sp>
        <p:nvSpPr>
          <p:cNvPr id="5" name="Rubrik 8"/>
          <p:cNvSpPr txBox="1">
            <a:spLocks/>
          </p:cNvSpPr>
          <p:nvPr userDrawn="1"/>
        </p:nvSpPr>
        <p:spPr>
          <a:xfrm>
            <a:off x="1034250" y="581288"/>
            <a:ext cx="5619750" cy="465534"/>
          </a:xfrm>
          <a:prstGeom prst="rect">
            <a:avLst/>
          </a:prstGeom>
        </p:spPr>
        <p:txBody>
          <a:bodyPr/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9pPr>
          </a:lstStyle>
          <a:p>
            <a:r>
              <a:rPr lang="sv-SE" kern="0" dirty="0"/>
              <a:t>Våra nya mallar</a:t>
            </a:r>
          </a:p>
        </p:txBody>
      </p:sp>
      <p:grpSp>
        <p:nvGrpSpPr>
          <p:cNvPr id="17" name="Grupp 16"/>
          <p:cNvGrpSpPr/>
          <p:nvPr userDrawn="1"/>
        </p:nvGrpSpPr>
        <p:grpSpPr>
          <a:xfrm>
            <a:off x="1153326" y="2947015"/>
            <a:ext cx="1761936" cy="992330"/>
            <a:chOff x="1545535" y="1656085"/>
            <a:chExt cx="1990725" cy="1085850"/>
          </a:xfrm>
        </p:grpSpPr>
        <p:pic>
          <p:nvPicPr>
            <p:cNvPr id="6" name="Bildobjekt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5535" y="1656085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Ellips 1"/>
            <p:cNvSpPr/>
            <p:nvPr userDrawn="1"/>
          </p:nvSpPr>
          <p:spPr bwMode="auto">
            <a:xfrm>
              <a:off x="2647464" y="2404704"/>
              <a:ext cx="152380" cy="152380"/>
            </a:xfrm>
            <a:prstGeom prst="ellipse">
              <a:avLst/>
            </a:prstGeom>
            <a:noFill/>
            <a:ln w="12700" cap="flat" cmpd="sng" algn="ctr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9" name="Grupp 48"/>
          <p:cNvGrpSpPr/>
          <p:nvPr userDrawn="1"/>
        </p:nvGrpSpPr>
        <p:grpSpPr>
          <a:xfrm>
            <a:off x="4584348" y="2911864"/>
            <a:ext cx="1761936" cy="999291"/>
            <a:chOff x="1563890" y="3912629"/>
            <a:chExt cx="1990725" cy="1085850"/>
          </a:xfrm>
        </p:grpSpPr>
        <p:pic>
          <p:nvPicPr>
            <p:cNvPr id="30" name="Bildobjekt 2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890" y="3912629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4" name="Rektangel 43"/>
            <p:cNvSpPr/>
            <p:nvPr userDrawn="1"/>
          </p:nvSpPr>
          <p:spPr bwMode="auto">
            <a:xfrm>
              <a:off x="2802016" y="4183582"/>
              <a:ext cx="736413" cy="215328"/>
            </a:xfrm>
            <a:prstGeom prst="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600" b="0" i="0" u="none" strike="noStrike" cap="none" normalizeH="0" baseline="0">
                <a:ln>
                  <a:noFill/>
                </a:ln>
                <a:noFill/>
                <a:effectLst/>
                <a:latin typeface="Arial" charset="0"/>
              </a:endParaRPr>
            </a:p>
          </p:txBody>
        </p:sp>
      </p:grpSp>
      <p:sp>
        <p:nvSpPr>
          <p:cNvPr id="15" name="Rektangel 14"/>
          <p:cNvSpPr/>
          <p:nvPr userDrawn="1"/>
        </p:nvSpPr>
        <p:spPr>
          <a:xfrm>
            <a:off x="4501299" y="1884384"/>
            <a:ext cx="4572000" cy="9130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sv-SE" sz="1400" b="1" kern="0" dirty="0">
                <a:solidFill>
                  <a:srgbClr val="155697"/>
                </a:solidFill>
              </a:rPr>
              <a:t>Ändra mall på en befintlig sida</a:t>
            </a:r>
          </a:p>
          <a:p>
            <a:pPr marL="171450" indent="-171450">
              <a:spcBef>
                <a:spcPts val="160"/>
              </a:spcBef>
              <a:buFont typeface="Arial" panose="020B0604020202020204" pitchFamily="34" charset="0"/>
              <a:buChar char="•"/>
            </a:pPr>
            <a:r>
              <a:rPr lang="sv-SE" sz="1200" b="0" u="none" kern="0" dirty="0"/>
              <a:t>Markera den sida i presentationen som du </a:t>
            </a:r>
            <a:br>
              <a:rPr lang="sv-SE" sz="1200" b="0" u="none" kern="0" dirty="0"/>
            </a:br>
            <a:r>
              <a:rPr lang="sv-SE" sz="1200" b="0" u="none" kern="0" dirty="0"/>
              <a:t>vill byta </a:t>
            </a:r>
            <a:r>
              <a:rPr lang="sv-SE" sz="1200" b="0" u="none" kern="0" dirty="0" err="1"/>
              <a:t>sidmall</a:t>
            </a:r>
            <a:r>
              <a:rPr lang="sv-SE" sz="1200" b="0" u="none" kern="0" dirty="0"/>
              <a:t> på. </a:t>
            </a:r>
          </a:p>
          <a:p>
            <a:pPr marL="171450" marR="0" indent="-171450" algn="l" defTabSz="762000" rtl="0" eaLnBrk="1" fontAlgn="base" latinLnBrk="0" hangingPunct="1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b="0" u="none" kern="0" dirty="0"/>
              <a:t>Gå</a:t>
            </a:r>
            <a:r>
              <a:rPr lang="sv-SE" sz="1200" b="0" u="none" kern="0" baseline="0" dirty="0"/>
              <a:t> upp till menyn </a:t>
            </a:r>
            <a:r>
              <a:rPr lang="sv-SE" sz="1200" b="1" u="none" kern="0" dirty="0"/>
              <a:t>Start</a:t>
            </a:r>
            <a:r>
              <a:rPr lang="sv-SE" sz="1200" b="1" u="none" kern="0" baseline="0" dirty="0"/>
              <a:t> </a:t>
            </a:r>
            <a:r>
              <a:rPr lang="sv-SE" sz="1200" b="0" u="none" kern="0" baseline="0" dirty="0"/>
              <a:t>och välj</a:t>
            </a:r>
            <a:r>
              <a:rPr lang="sv-SE" sz="1200" b="1" u="none" kern="0" baseline="0" dirty="0"/>
              <a:t> </a:t>
            </a:r>
            <a:r>
              <a:rPr lang="sv-SE" sz="1200" b="0" i="1" u="none" kern="0" baseline="0" dirty="0"/>
              <a:t>Layout</a:t>
            </a:r>
            <a:r>
              <a:rPr lang="sv-SE" sz="1200" b="0" u="none" kern="0" baseline="0" dirty="0"/>
              <a:t>.</a:t>
            </a:r>
            <a:r>
              <a:rPr lang="sv-SE" sz="1200" b="0" u="none" kern="0" dirty="0"/>
              <a:t> </a:t>
            </a:r>
          </a:p>
        </p:txBody>
      </p:sp>
      <p:sp>
        <p:nvSpPr>
          <p:cNvPr id="11" name="Platshållare för text 12"/>
          <p:cNvSpPr txBox="1">
            <a:spLocks/>
          </p:cNvSpPr>
          <p:nvPr userDrawn="1"/>
        </p:nvSpPr>
        <p:spPr>
          <a:xfrm>
            <a:off x="1051491" y="1139021"/>
            <a:ext cx="6419585" cy="691441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spcBef>
                <a:spcPts val="160"/>
              </a:spcBef>
              <a:buNone/>
            </a:pPr>
            <a:r>
              <a:rPr lang="sv-SE" sz="1200" b="1" i="0" u="none" kern="0" baseline="0" dirty="0"/>
              <a:t>Det finns två gemensamma powerpointmallar för organisationen, en blå och en vit. Du hittar båda i VIS. Avsändaren är Region Norrbotten, oavsett vilken division vi tillhör. Använd de befintliga sidmallarna (layout) så långt det är möjligt.</a:t>
            </a:r>
            <a:endParaRPr lang="sv-SE" sz="1400" i="0" u="none" kern="0" baseline="0" dirty="0"/>
          </a:p>
        </p:txBody>
      </p:sp>
    </p:spTree>
    <p:extLst>
      <p:ext uri="{BB962C8B-B14F-4D97-AF65-F5344CB8AC3E}">
        <p14:creationId xmlns:p14="http://schemas.microsoft.com/office/powerpoint/2010/main" val="3851852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8467"/>
            <a:ext cx="9144000" cy="515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4132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Helbild med text ovanp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5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2001" y="734616"/>
            <a:ext cx="3590925" cy="2065734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368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335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85769-F001-4C8B-984E-F03CCC886269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460136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7AAFD-B286-49C9-9DDE-29D921ED2B05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894037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B62C5-80A4-4EF3-A348-C55188163CCC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714996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el &amp; presentat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319002" y="1084333"/>
            <a:ext cx="6497905" cy="1011503"/>
          </a:xfrm>
          <a:prstGeom prst="rect">
            <a:avLst/>
          </a:prstGeom>
        </p:spPr>
        <p:txBody>
          <a:bodyPr anchor="b"/>
          <a:lstStyle>
            <a:lvl1pPr algn="ctr">
              <a:defRPr sz="3200" b="1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text 12"/>
          <p:cNvSpPr>
            <a:spLocks noGrp="1"/>
          </p:cNvSpPr>
          <p:nvPr>
            <p:ph type="body" sz="quarter" idx="14"/>
          </p:nvPr>
        </p:nvSpPr>
        <p:spPr>
          <a:xfrm>
            <a:off x="1319002" y="2127489"/>
            <a:ext cx="6505997" cy="6885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93923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1592722" y="384370"/>
            <a:ext cx="5978095" cy="834016"/>
          </a:xfrm>
          <a:prstGeom prst="rect">
            <a:avLst/>
          </a:prstGeom>
        </p:spPr>
        <p:txBody>
          <a:bodyPr anchor="b" anchorCtr="0"/>
          <a:lstStyle>
            <a:lvl1pPr>
              <a:defRPr sz="2400" b="1" baseline="0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592722" y="1314954"/>
            <a:ext cx="5978096" cy="304908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44556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ra figur elle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134534" y="355600"/>
            <a:ext cx="6917266" cy="40084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3678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igur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5494493" y="439043"/>
            <a:ext cx="3197701" cy="607580"/>
          </a:xfrm>
          <a:prstGeom prst="rect">
            <a:avLst/>
          </a:prstGeom>
        </p:spPr>
        <p:txBody>
          <a:bodyPr anchor="b" anchorCtr="0"/>
          <a:lstStyle>
            <a:lvl1pPr>
              <a:defRPr sz="2000" b="1" baseline="0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sz="half" idx="1"/>
          </p:nvPr>
        </p:nvSpPr>
        <p:spPr>
          <a:xfrm>
            <a:off x="525982" y="440267"/>
            <a:ext cx="4879497" cy="39237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600" baseline="0">
                <a:latin typeface="+mn-lt"/>
              </a:defRPr>
            </a:lvl1pPr>
            <a:lvl2pPr marL="536575" indent="0">
              <a:buNone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5494492" y="1065562"/>
            <a:ext cx="3212538" cy="3298475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61013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F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495300" y="2585971"/>
            <a:ext cx="20097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sv-SE" sz="1100" dirty="0"/>
              <a:t>OBS! Om du behöver justera bilden inom ramen – dubbelklicka på bilden och välj verktyget ”Beskär” som dyker upp i menyn.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8500" y="258945"/>
            <a:ext cx="5295900" cy="825388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2857500" cy="51435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3234389" y="1168401"/>
            <a:ext cx="5300190" cy="319563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57691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348300"/>
            <a:ext cx="7550022" cy="742660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1" y="1257840"/>
            <a:ext cx="3557174" cy="309439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 flipH="1">
            <a:off x="4434107" y="1284703"/>
            <a:ext cx="22878" cy="305677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6A6C63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4665297" y="1257840"/>
            <a:ext cx="3557174" cy="309439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3931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Jämförel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247552"/>
            <a:ext cx="7560784" cy="774953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0" y="1647196"/>
            <a:ext cx="3664797" cy="26994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669464" y="1043308"/>
            <a:ext cx="3702264" cy="4810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555069" y="1648910"/>
            <a:ext cx="3690650" cy="26994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564979" y="1045022"/>
            <a:ext cx="3680739" cy="4810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677333" y="1591733"/>
            <a:ext cx="369146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Rak 9"/>
          <p:cNvCxnSpPr/>
          <p:nvPr userDrawn="1"/>
        </p:nvCxnSpPr>
        <p:spPr bwMode="auto">
          <a:xfrm>
            <a:off x="4555068" y="1591733"/>
            <a:ext cx="369146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096424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43833"/>
            <a:ext cx="5486400" cy="6032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315204"/>
            <a:ext cx="5486400" cy="425450"/>
          </a:xfrm>
          <a:prstGeom prst="rect">
            <a:avLst/>
          </a:prstGeom>
        </p:spPr>
        <p:txBody>
          <a:bodyPr anchor="b" anchorCtr="0"/>
          <a:lstStyle>
            <a:lvl1pPr>
              <a:defRPr sz="16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809276" y="338665"/>
            <a:ext cx="5455123" cy="292983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619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79388" y="4731544"/>
            <a:ext cx="20875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sv-SE" sz="600" dirty="0">
                <a:solidFill>
                  <a:srgbClr val="969696"/>
                </a:solidFill>
              </a:rPr>
            </a:br>
            <a:endParaRPr lang="sv-SE" sz="600" dirty="0">
              <a:solidFill>
                <a:srgbClr val="969696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22" y="4568759"/>
            <a:ext cx="1537487" cy="32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3" r:id="rId2"/>
    <p:sldLayoutId id="2147483671" r:id="rId3"/>
    <p:sldLayoutId id="2147483678" r:id="rId4"/>
    <p:sldLayoutId id="2147483672" r:id="rId5"/>
    <p:sldLayoutId id="2147483662" r:id="rId6"/>
    <p:sldLayoutId id="2147483674" r:id="rId7"/>
    <p:sldLayoutId id="2147483677" r:id="rId8"/>
    <p:sldLayoutId id="2147483676" r:id="rId9"/>
    <p:sldLayoutId id="2147483664" r:id="rId10"/>
    <p:sldLayoutId id="2147483680" r:id="rId11"/>
    <p:sldLayoutId id="2147483679" r:id="rId12"/>
    <p:sldLayoutId id="2147483681" r:id="rId13"/>
    <p:sldLayoutId id="2147483682" r:id="rId14"/>
    <p:sldLayoutId id="2147483683" r:id="rId15"/>
  </p:sldLayoutIdLst>
  <p:hf sldNum="0" hdr="0"/>
  <p:txStyles>
    <p:titleStyle>
      <a:lvl1pPr algn="l" defTabSz="7620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2pPr>
      <a:lvl3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3pPr>
      <a:lvl4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4pPr>
      <a:lvl5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5pPr>
      <a:lvl6pPr marL="4572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6pPr>
      <a:lvl7pPr marL="9144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7pPr>
      <a:lvl8pPr marL="13716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8pPr>
      <a:lvl9pPr marL="18288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9pPr>
    </p:titleStyle>
    <p:bodyStyle>
      <a:lvl1pPr marL="107950" indent="-107950" algn="l" defTabSz="762000" rtl="0" eaLnBrk="1" fontAlgn="base" hangingPunct="1">
        <a:spcBef>
          <a:spcPct val="100000"/>
        </a:spcBef>
        <a:spcAft>
          <a:spcPct val="0"/>
        </a:spcAft>
        <a:buClr>
          <a:schemeClr val="tx2"/>
        </a:buClr>
        <a:buFont typeface="Arial" charset="0"/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18415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1600">
          <a:solidFill>
            <a:schemeClr val="tx2"/>
          </a:solidFill>
          <a:latin typeface="+mn-lt"/>
        </a:defRPr>
      </a:lvl2pPr>
      <a:lvl3pPr marL="1257300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Font typeface="Arial" charset="0"/>
        <a:buChar char="•"/>
        <a:defRPr sz="1600">
          <a:solidFill>
            <a:schemeClr val="tx2"/>
          </a:solidFill>
          <a:latin typeface="+mn-lt"/>
        </a:defRPr>
      </a:lvl3pPr>
      <a:lvl4pPr marL="1790700" indent="-1762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Arial" charset="0"/>
        <a:buChar char="–"/>
        <a:defRPr sz="1600">
          <a:solidFill>
            <a:schemeClr val="tx2"/>
          </a:solidFill>
          <a:latin typeface="+mn-lt"/>
        </a:defRPr>
      </a:lvl4pPr>
      <a:lvl5pPr marL="2154238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Arial" charset="0"/>
        <a:buChar char="•"/>
        <a:defRPr sz="1600">
          <a:solidFill>
            <a:schemeClr val="tx2"/>
          </a:solidFill>
          <a:latin typeface="+mn-lt"/>
        </a:defRPr>
      </a:lvl5pPr>
      <a:lvl6pPr marL="24384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6pPr>
      <a:lvl7pPr marL="28956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7pPr>
      <a:lvl8pPr marL="33528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8pPr>
      <a:lvl9pPr marL="38100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2986" y="237819"/>
            <a:ext cx="7772400" cy="1102519"/>
          </a:xfrm>
        </p:spPr>
        <p:txBody>
          <a:bodyPr/>
          <a:lstStyle/>
          <a:p>
            <a:pPr algn="ctr" eaLnBrk="1" hangingPunct="1"/>
            <a:r>
              <a:rPr lang="sv-SE" altLang="sv-SE" sz="3600" b="1" dirty="0">
                <a:latin typeface="Arial" panose="020B0604020202020204" pitchFamily="34" charset="0"/>
                <a:cs typeface="Arial" panose="020B0604020202020204" pitchFamily="34" charset="0"/>
              </a:rPr>
              <a:t>Välkomna</a:t>
            </a:r>
            <a:r>
              <a:rPr lang="sv-SE" altLang="sv-SE" sz="3600" dirty="0"/>
              <a:t>!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31" y="3604599"/>
            <a:ext cx="8569325" cy="1105515"/>
          </a:xfrm>
        </p:spPr>
        <p:txBody>
          <a:bodyPr/>
          <a:lstStyle/>
          <a:p>
            <a:pPr eaLnBrk="1" hangingPunct="1"/>
            <a:br>
              <a:rPr lang="sv-SE" altLang="sv-SE" sz="2000" dirty="0"/>
            </a:br>
            <a:r>
              <a:rPr lang="sv-SE" altLang="sv-SE" sz="2000" dirty="0"/>
              <a:t>Leg Audionom </a:t>
            </a:r>
            <a:br>
              <a:rPr lang="sv-SE" altLang="sv-SE" sz="2000" dirty="0"/>
            </a:br>
            <a:r>
              <a:rPr lang="sv-SE" altLang="sv-SE" sz="2000" dirty="0"/>
              <a:t>Sunderby Sjukhus</a:t>
            </a:r>
            <a:br>
              <a:rPr lang="sv-SE" altLang="sv-SE" sz="2000" dirty="0"/>
            </a:br>
            <a:r>
              <a:rPr lang="sv-SE" altLang="sv-SE" sz="2000" dirty="0"/>
              <a:t>Luleå</a:t>
            </a:r>
          </a:p>
          <a:p>
            <a:pPr eaLnBrk="1" hangingPunct="1"/>
            <a:endParaRPr lang="sv-SE" altLang="sv-SE" sz="2000" dirty="0"/>
          </a:p>
          <a:p>
            <a:pPr eaLnBrk="1" hangingPunct="1"/>
            <a:endParaRPr lang="sv-SE" altLang="sv-SE" sz="2000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6741">
            <a:off x="805721" y="1214435"/>
            <a:ext cx="2125040" cy="239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Kalle 2011 0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8"/>
          <a:stretch>
            <a:fillRect/>
          </a:stretch>
        </p:blipFill>
        <p:spPr bwMode="auto">
          <a:xfrm rot="637358">
            <a:off x="5914023" y="1402569"/>
            <a:ext cx="2680216" cy="188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I:\op\orksy\synohorsel\bilder\verksamheten\131205_0467_72dpi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449" y="957783"/>
            <a:ext cx="1848524" cy="277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90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8829"/>
            <a:ext cx="8229600" cy="857250"/>
          </a:xfrm>
        </p:spPr>
        <p:txBody>
          <a:bodyPr/>
          <a:lstStyle/>
          <a:p>
            <a:pPr algn="ctr" eaLnBrk="1" hangingPunct="1"/>
            <a:r>
              <a:rPr lang="sv-SE" altLang="sv-SE" dirty="0" err="1"/>
              <a:t>Screeningaudiometri</a:t>
            </a:r>
            <a:endParaRPr lang="sv-SE" altLang="sv-SE" dirty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779750" y="651059"/>
            <a:ext cx="3998912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sv-SE" altLang="sv-SE" sz="1400" dirty="0"/>
              <a:t>Presentera en ton vid 40 dB på 1000 Hz i höger öra.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400" dirty="0"/>
          </a:p>
          <a:p>
            <a:pPr eaLnBrk="1" hangingPunct="1">
              <a:spcBef>
                <a:spcPct val="0"/>
              </a:spcBef>
              <a:buNone/>
            </a:pPr>
            <a:r>
              <a:rPr lang="sv-SE" altLang="sv-SE" sz="1400" dirty="0"/>
              <a:t>Om barnet/ungdomen hör, sänk till </a:t>
            </a:r>
            <a:r>
              <a:rPr lang="sv-SE" altLang="sv-SE" sz="1400" dirty="0" err="1"/>
              <a:t>screeeningnivån</a:t>
            </a:r>
            <a:r>
              <a:rPr lang="sv-SE" altLang="sv-SE" sz="1400" dirty="0"/>
              <a:t> 25dB.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400" u="sng" dirty="0"/>
              <a:t>Två </a:t>
            </a:r>
            <a:r>
              <a:rPr lang="sv-SE" altLang="sv-SE" sz="1400" i="1" u="sng" dirty="0"/>
              <a:t>svar</a:t>
            </a:r>
            <a:r>
              <a:rPr lang="sv-SE" altLang="sv-SE" sz="1400" u="sng" dirty="0"/>
              <a:t> </a:t>
            </a:r>
            <a:r>
              <a:rPr lang="sv-SE" altLang="sv-SE" sz="1400" dirty="0"/>
              <a:t>vid samma nivå innebär att screeningnivån fastställs vid den särskilda frekvensen</a:t>
            </a:r>
            <a:endParaRPr lang="sv-SE" altLang="sv-SE" sz="14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400" dirty="0"/>
          </a:p>
          <a:p>
            <a:pPr eaLnBrk="1" hangingPunct="1">
              <a:spcBef>
                <a:spcPct val="0"/>
              </a:spcBef>
              <a:buNone/>
            </a:pPr>
            <a:r>
              <a:rPr lang="sv-SE" altLang="sv-SE" sz="1400" dirty="0"/>
              <a:t>Fortsätt så med de övriga frekvenserna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400" dirty="0"/>
              <a:t>Om barnet inte hör så gå vidare med tröskelbestämning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200" dirty="0"/>
              <a:t>Om audiogramblankett används: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200" dirty="0"/>
              <a:t>*Höger öra markeras med röd ring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200" dirty="0"/>
              <a:t>*Vänster med blått kryss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200" dirty="0"/>
              <a:t>Sammanbind markeringarna när svaren känns säkra. </a:t>
            </a:r>
            <a:r>
              <a:rPr lang="sv-SE" altLang="sv-SE" sz="1200" u="sng" dirty="0"/>
              <a:t>Osäkra svar, sammanbind ej</a:t>
            </a:r>
          </a:p>
        </p:txBody>
      </p:sp>
      <p:pic>
        <p:nvPicPr>
          <p:cNvPr id="12292" name="Bildobjekt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7" t="15816" r="61310" b="25943"/>
          <a:stretch>
            <a:fillRect/>
          </a:stretch>
        </p:blipFill>
        <p:spPr bwMode="auto">
          <a:xfrm>
            <a:off x="1235868" y="2364635"/>
            <a:ext cx="2104495" cy="221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67821"/>
              </p:ext>
            </p:extLst>
          </p:nvPr>
        </p:nvGraphicFramePr>
        <p:xfrm>
          <a:off x="107159" y="931123"/>
          <a:ext cx="4129085" cy="10534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7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34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61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13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2947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effectLst/>
                        </a:rPr>
                        <a:t>NAMN</a:t>
                      </a:r>
                      <a:r>
                        <a:rPr lang="sv-SE" sz="1400" u="none" strike="noStrike" dirty="0">
                          <a:effectLst/>
                        </a:rPr>
                        <a:t>: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effectLst/>
                        </a:rPr>
                        <a:t> 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947"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500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1000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 dirty="0">
                          <a:effectLst/>
                        </a:rPr>
                        <a:t>2000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4000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6000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561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effectLst/>
                        </a:rPr>
                        <a:t>HÖGER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 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947"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561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effectLst/>
                        </a:rPr>
                        <a:t>VÄNSTER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 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5" name="Rak pil 4"/>
          <p:cNvCxnSpPr>
            <a:endCxn id="12292" idx="3"/>
          </p:cNvCxnSpPr>
          <p:nvPr/>
        </p:nvCxnSpPr>
        <p:spPr bwMode="auto">
          <a:xfrm flipH="1" flipV="1">
            <a:off x="3340363" y="3471837"/>
            <a:ext cx="1174487" cy="371501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89261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v-SE" altLang="sv-SE" dirty="0"/>
              <a:t>Hörtröskelbestämning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altLang="sv-SE" sz="1800" dirty="0"/>
              <a:t>Om nivån 40dB är hörbar så sänk till 25dB</a:t>
            </a:r>
          </a:p>
          <a:p>
            <a:pPr eaLnBrk="1" hangingPunct="1"/>
            <a:endParaRPr lang="sv-SE" altLang="sv-SE" sz="1000" dirty="0"/>
          </a:p>
          <a:p>
            <a:pPr eaLnBrk="1" hangingPunct="1"/>
            <a:r>
              <a:rPr lang="sv-SE" altLang="sv-SE" sz="1800" dirty="0"/>
              <a:t>Om barnet inte hör 25dB öka sedan i 5dB steg tills du får svar</a:t>
            </a:r>
          </a:p>
          <a:p>
            <a:pPr eaLnBrk="1" hangingPunct="1"/>
            <a:endParaRPr lang="sv-SE" altLang="sv-SE" sz="1000" dirty="0"/>
          </a:p>
          <a:p>
            <a:pPr eaLnBrk="1" hangingPunct="1"/>
            <a:r>
              <a:rPr lang="sv-SE" altLang="sv-SE" sz="1800" dirty="0"/>
              <a:t>Sänk igen 10dB, öka i 5dB steg tills du återigen får svar</a:t>
            </a:r>
          </a:p>
          <a:p>
            <a:pPr eaLnBrk="1" hangingPunct="1"/>
            <a:endParaRPr lang="sv-SE" altLang="sv-SE" sz="1000" dirty="0"/>
          </a:p>
          <a:p>
            <a:pPr eaLnBrk="1" hangingPunct="1"/>
            <a:r>
              <a:rPr lang="sv-SE" altLang="sv-SE" sz="1800" dirty="0"/>
              <a:t>Du skall ha </a:t>
            </a:r>
            <a:r>
              <a:rPr lang="sv-SE" altLang="sv-SE" sz="1800" u="sng" dirty="0"/>
              <a:t>två</a:t>
            </a:r>
            <a:r>
              <a:rPr lang="sv-SE" altLang="sv-SE" sz="1800" dirty="0"/>
              <a:t> säkra svar vid samma nivå</a:t>
            </a:r>
          </a:p>
        </p:txBody>
      </p:sp>
    </p:spTree>
    <p:extLst>
      <p:ext uri="{BB962C8B-B14F-4D97-AF65-F5344CB8AC3E}">
        <p14:creationId xmlns:p14="http://schemas.microsoft.com/office/powerpoint/2010/main" val="309201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8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v-SE" altLang="sv-SE" dirty="0"/>
              <a:t>Vidare hörtröskelbestämning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0267" y="954617"/>
            <a:ext cx="8229600" cy="3394472"/>
          </a:xfrm>
        </p:spPr>
        <p:txBody>
          <a:bodyPr/>
          <a:lstStyle/>
          <a:p>
            <a:pPr eaLnBrk="1" hangingPunct="1">
              <a:defRPr/>
            </a:pPr>
            <a:r>
              <a:rPr lang="sv-SE" altLang="sv-SE" sz="1800" dirty="0"/>
              <a:t>Om nivån 40dB ej är hörbar så öka i 10dB steg till barnet svarar. </a:t>
            </a:r>
            <a:br>
              <a:rPr lang="sv-SE" altLang="sv-SE" sz="1800" dirty="0"/>
            </a:br>
            <a:endParaRPr lang="sv-SE" altLang="sv-SE" sz="1800" dirty="0"/>
          </a:p>
          <a:p>
            <a:pPr eaLnBrk="1" hangingPunct="1">
              <a:defRPr/>
            </a:pPr>
            <a:r>
              <a:rPr lang="sv-SE" altLang="sv-SE" sz="1800" dirty="0"/>
              <a:t>Sänk därefter 10dB. Svarar ej barnet, öka i 5dB steg tills du får svar</a:t>
            </a:r>
            <a:br>
              <a:rPr lang="sv-SE" altLang="sv-SE" sz="1800" dirty="0"/>
            </a:br>
            <a:endParaRPr lang="sv-SE" altLang="sv-SE" sz="1800" dirty="0"/>
          </a:p>
          <a:p>
            <a:pPr eaLnBrk="1" hangingPunct="1">
              <a:defRPr/>
            </a:pPr>
            <a:r>
              <a:rPr lang="sv-SE" altLang="sv-SE" sz="1800" dirty="0"/>
              <a:t>Du skall ha två säkra svar vid samma nivå</a:t>
            </a:r>
          </a:p>
          <a:p>
            <a:pPr eaLnBrk="1" hangingPunct="1">
              <a:defRPr/>
            </a:pPr>
            <a:r>
              <a:rPr lang="sv-SE" altLang="sv-SE" sz="2000" b="1" u="sng" dirty="0"/>
              <a:t>EJ</a:t>
            </a:r>
            <a:r>
              <a:rPr lang="sv-SE" altLang="sv-SE" sz="2000" dirty="0"/>
              <a:t> </a:t>
            </a:r>
            <a:r>
              <a:rPr lang="sv-SE" altLang="sv-SE" sz="2000" b="1" dirty="0"/>
              <a:t>högre än 70 dB!</a:t>
            </a:r>
          </a:p>
          <a:p>
            <a:pPr eaLnBrk="1" hangingPunct="1">
              <a:defRPr/>
            </a:pPr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10018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v-SE" altLang="sv-SE" dirty="0"/>
              <a:t>Tolkning av audiogram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altLang="sv-SE" dirty="0"/>
              <a:t>Olika typer av hörselnedsättning kan se olika ut på audiogrammet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" t="14766" r="44296" b="14766"/>
          <a:stretch>
            <a:fillRect/>
          </a:stretch>
        </p:blipFill>
        <p:spPr bwMode="auto">
          <a:xfrm>
            <a:off x="827089" y="1989667"/>
            <a:ext cx="2516131" cy="182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" t="14766" r="44296" b="14766"/>
          <a:stretch>
            <a:fillRect/>
          </a:stretch>
        </p:blipFill>
        <p:spPr bwMode="auto">
          <a:xfrm>
            <a:off x="3492501" y="1989667"/>
            <a:ext cx="2573006" cy="1853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5"/>
          <a:stretch>
            <a:fillRect/>
          </a:stretch>
        </p:blipFill>
        <p:spPr bwMode="auto">
          <a:xfrm>
            <a:off x="6109529" y="2074334"/>
            <a:ext cx="2662996" cy="175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" t="14766" r="44296" b="14766"/>
          <a:stretch>
            <a:fillRect/>
          </a:stretch>
        </p:blipFill>
        <p:spPr bwMode="auto">
          <a:xfrm>
            <a:off x="2268538" y="2842022"/>
            <a:ext cx="2137660" cy="162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" t="6516" r="2611"/>
          <a:stretch>
            <a:fillRect/>
          </a:stretch>
        </p:blipFill>
        <p:spPr bwMode="auto">
          <a:xfrm>
            <a:off x="4643438" y="2842022"/>
            <a:ext cx="2474912" cy="180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18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1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1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1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1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1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1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011863" y="1600200"/>
            <a:ext cx="18646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 dirty="0"/>
              <a:t>Oskadad hörsel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 dirty="0"/>
              <a:t>på båda öronen</a:t>
            </a:r>
          </a:p>
        </p:txBody>
      </p:sp>
      <p:sp>
        <p:nvSpPr>
          <p:cNvPr id="23559" name="AutoShape 7"/>
          <p:cNvSpPr>
            <a:spLocks/>
          </p:cNvSpPr>
          <p:nvPr/>
        </p:nvSpPr>
        <p:spPr bwMode="auto">
          <a:xfrm>
            <a:off x="5878512" y="1067773"/>
            <a:ext cx="71437" cy="855592"/>
          </a:xfrm>
          <a:prstGeom prst="rightBrace">
            <a:avLst>
              <a:gd name="adj1" fmla="val 10092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466" y="613733"/>
            <a:ext cx="3716867" cy="398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82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6084888" y="951310"/>
            <a:ext cx="3059112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4081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000" dirty="0"/>
              <a:t>Vänster öra </a:t>
            </a:r>
            <a:r>
              <a:rPr lang="sv-SE" altLang="sv-SE" sz="2000" dirty="0" err="1"/>
              <a:t>ua</a:t>
            </a:r>
            <a:endParaRPr lang="sv-SE" altLang="sv-SE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000" dirty="0"/>
              <a:t>Höger öra: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000" dirty="0"/>
              <a:t>Undertryck alt. vätska i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000" dirty="0"/>
              <a:t>mellanörat 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000" dirty="0"/>
              <a:t>Tillfällig </a:t>
            </a:r>
            <a:r>
              <a:rPr lang="sv-SE" altLang="sv-SE" sz="2000" dirty="0" err="1"/>
              <a:t>otosalpingit</a:t>
            </a:r>
            <a:r>
              <a:rPr lang="sv-SE" altLang="sv-SE" sz="2000" dirty="0"/>
              <a:t>?</a:t>
            </a:r>
          </a:p>
          <a:p>
            <a:pPr eaLnBrk="1" hangingPunct="1">
              <a:spcBef>
                <a:spcPct val="0"/>
              </a:spcBef>
            </a:pPr>
            <a:endParaRPr lang="sv-SE" altLang="sv-SE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83842"/>
            <a:ext cx="3429000" cy="367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09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5740929" y="1004625"/>
            <a:ext cx="2971800" cy="253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 dirty="0" err="1"/>
              <a:t>Otosalpingit</a:t>
            </a:r>
            <a:r>
              <a:rPr lang="sv-SE" altLang="sv-SE" sz="1800" dirty="0"/>
              <a:t> bilateralt?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 dirty="0"/>
              <a:t>Bilateral </a:t>
            </a:r>
            <a:r>
              <a:rPr lang="sv-SE" altLang="sv-SE" sz="1800" dirty="0" err="1"/>
              <a:t>sensorineural</a:t>
            </a:r>
            <a:endParaRPr lang="sv-SE" altLang="sv-SE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 dirty="0"/>
              <a:t>hörselnedsättning?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 dirty="0"/>
              <a:t>Förstått instruktionen rätt?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324" y="661592"/>
            <a:ext cx="3522275" cy="377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49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5940425" y="1545431"/>
            <a:ext cx="29527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 dirty="0"/>
              <a:t>Hängmatteliknande form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933" y="486590"/>
            <a:ext cx="3835400" cy="411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63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5655733" y="814388"/>
            <a:ext cx="3276600" cy="2874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 dirty="0"/>
              <a:t>Om andra örats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 dirty="0"/>
              <a:t>hörtrösklar hamnar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 dirty="0"/>
              <a:t>ca 40 dB sämre än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 dirty="0"/>
              <a:t>det bättre örat kan det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 dirty="0"/>
              <a:t>vara en </a:t>
            </a:r>
            <a:r>
              <a:rPr lang="sv-SE" altLang="sv-SE" sz="1800" dirty="0" err="1"/>
              <a:t>sk</a:t>
            </a:r>
            <a:r>
              <a:rPr lang="sv-SE" altLang="sv-SE" sz="1800" dirty="0"/>
              <a:t> skuggkurva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581998"/>
            <a:ext cx="3454400" cy="37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3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817130" y="1102387"/>
            <a:ext cx="25146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sv-SE" sz="1800" dirty="0"/>
              <a:t>Så här kan det se ut när patienten kommer till oss.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sv-SE" sz="1800" dirty="0"/>
              <a:t>Vi gör en mätning med maskering och det visar sig att örat är dövt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488107"/>
            <a:ext cx="3581400" cy="384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00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6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sv-SE" altLang="sv-SE" dirty="0"/>
              <a:t>Introduktion till hörselmätning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11188" y="750064"/>
            <a:ext cx="3429000" cy="413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2000" dirty="0"/>
              <a:t> </a:t>
            </a:r>
            <a:r>
              <a:rPr lang="sv-SE" altLang="sv-SE" sz="1800" dirty="0"/>
              <a:t>Audiogram</a:t>
            </a:r>
          </a:p>
          <a:p>
            <a:pPr eaLnBrk="1" hangingPunct="1">
              <a:spcBef>
                <a:spcPct val="50000"/>
              </a:spcBef>
            </a:pPr>
            <a:r>
              <a:rPr lang="sv-SE" altLang="sv-SE" sz="1800" dirty="0"/>
              <a:t> Talbananen</a:t>
            </a:r>
          </a:p>
          <a:p>
            <a:pPr eaLnBrk="1" hangingPunct="1">
              <a:spcBef>
                <a:spcPct val="50000"/>
              </a:spcBef>
            </a:pPr>
            <a:r>
              <a:rPr lang="sv-SE" altLang="sv-SE" sz="1800" dirty="0"/>
              <a:t> Ljudets väg genom örat</a:t>
            </a:r>
          </a:p>
          <a:p>
            <a:pPr eaLnBrk="1" hangingPunct="1">
              <a:spcBef>
                <a:spcPct val="50000"/>
              </a:spcBef>
            </a:pPr>
            <a:r>
              <a:rPr lang="sv-SE" altLang="sv-SE" sz="1800" dirty="0"/>
              <a:t> </a:t>
            </a:r>
            <a:r>
              <a:rPr lang="sv-SE" altLang="sv-SE" sz="1800" dirty="0" err="1"/>
              <a:t>Screeningaudiometri</a:t>
            </a:r>
            <a:endParaRPr lang="sv-SE" altLang="sv-SE" sz="1800" dirty="0"/>
          </a:p>
          <a:p>
            <a:pPr eaLnBrk="1" hangingPunct="1">
              <a:spcBef>
                <a:spcPct val="50000"/>
              </a:spcBef>
            </a:pPr>
            <a:r>
              <a:rPr lang="sv-SE" altLang="sv-SE" sz="1800" dirty="0"/>
              <a:t> Hörtröskelbestämning/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sv-SE" sz="1800" dirty="0"/>
              <a:t>  </a:t>
            </a:r>
            <a:r>
              <a:rPr lang="sv-SE" altLang="sv-SE" sz="1800" dirty="0" err="1"/>
              <a:t>tonaudiometri</a:t>
            </a:r>
            <a:r>
              <a:rPr lang="sv-SE" altLang="sv-SE" sz="1800" dirty="0"/>
              <a:t> luftledning</a:t>
            </a:r>
          </a:p>
          <a:p>
            <a:pPr eaLnBrk="1" hangingPunct="1">
              <a:spcBef>
                <a:spcPct val="50000"/>
              </a:spcBef>
            </a:pPr>
            <a:r>
              <a:rPr lang="sv-SE" altLang="sv-SE" sz="1800" dirty="0"/>
              <a:t> Olika audiogramkurvor</a:t>
            </a:r>
          </a:p>
          <a:p>
            <a:pPr eaLnBrk="1" hangingPunct="1">
              <a:spcBef>
                <a:spcPct val="50000"/>
              </a:spcBef>
            </a:pPr>
            <a:r>
              <a:rPr lang="sv-SE" altLang="sv-SE" sz="1800" dirty="0"/>
              <a:t> När ska man remittera?</a:t>
            </a:r>
          </a:p>
          <a:p>
            <a:pPr eaLnBrk="1" hangingPunct="1">
              <a:spcBef>
                <a:spcPct val="50000"/>
              </a:spcBef>
            </a:pPr>
            <a:r>
              <a:rPr lang="sv-SE" altLang="sv-SE" sz="1800" dirty="0"/>
              <a:t> Förutsättningar/Felkällor</a:t>
            </a:r>
          </a:p>
          <a:p>
            <a:pPr eaLnBrk="1" hangingPunct="1">
              <a:spcBef>
                <a:spcPct val="50000"/>
              </a:spcBef>
            </a:pPr>
            <a:r>
              <a:rPr lang="sv-SE" altLang="sv-SE" sz="1800" dirty="0"/>
              <a:t>Tips &amp; Trix</a:t>
            </a:r>
          </a:p>
        </p:txBody>
      </p:sp>
      <p:pic>
        <p:nvPicPr>
          <p:cNvPr id="2" name="Picture 11" descr="leka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5420">
            <a:off x="5215466" y="1264312"/>
            <a:ext cx="3225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27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v-SE" altLang="sv-SE" dirty="0"/>
              <a:t>Allmänna förutsättningar/felkällor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40785" y="1056218"/>
            <a:ext cx="8569325" cy="339447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sv-SE" altLang="sv-SE" sz="2000" dirty="0"/>
              <a:t>Bakgrundsljuden i lokalen får inte vara för starka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sv-SE" altLang="sv-SE" sz="2000" dirty="0"/>
              <a:t>Hörselgången skall vara fri från vax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sv-SE" altLang="sv-SE" sz="2000" dirty="0"/>
              <a:t>Hörtelefonen skall placeras mitt för hörselgångsmynningen</a:t>
            </a:r>
            <a:br>
              <a:rPr lang="sv-SE" altLang="sv-SE" sz="2000" dirty="0"/>
            </a:br>
            <a:r>
              <a:rPr lang="sv-SE" altLang="sv-SE" sz="2000" dirty="0"/>
              <a:t>-inget hår emellan</a:t>
            </a:r>
            <a:br>
              <a:rPr lang="sv-SE" altLang="sv-SE" sz="2000" dirty="0"/>
            </a:br>
            <a:r>
              <a:rPr lang="sv-SE" altLang="sv-SE" sz="2000" dirty="0"/>
              <a:t>-bör ej ha glasögon eller örhängen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sv-SE" altLang="sv-SE" sz="2000" dirty="0"/>
              <a:t>Observera om barnet/ungdomen har mjuka eller sammanfallande hörselgångar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sv-SE" altLang="sv-SE" sz="2800" dirty="0"/>
          </a:p>
        </p:txBody>
      </p:sp>
    </p:spTree>
    <p:extLst>
      <p:ext uri="{BB962C8B-B14F-4D97-AF65-F5344CB8AC3E}">
        <p14:creationId xmlns:p14="http://schemas.microsoft.com/office/powerpoint/2010/main" val="254177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5666" y="222912"/>
            <a:ext cx="8229600" cy="857250"/>
          </a:xfrm>
        </p:spPr>
        <p:txBody>
          <a:bodyPr/>
          <a:lstStyle/>
          <a:p>
            <a:pPr algn="ctr" eaLnBrk="1" hangingPunct="1"/>
            <a:r>
              <a:rPr lang="sv-SE" altLang="sv-SE" dirty="0"/>
              <a:t>När skall man remittera?</a:t>
            </a:r>
            <a:br>
              <a:rPr lang="sv-SE" altLang="sv-SE" dirty="0"/>
            </a:br>
            <a:br>
              <a:rPr lang="sv-SE" altLang="sv-SE" sz="4000" dirty="0"/>
            </a:br>
            <a:endParaRPr lang="sv-SE" altLang="sv-SE" sz="40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3465" y="1049866"/>
            <a:ext cx="7795155" cy="3627571"/>
          </a:xfrm>
        </p:spPr>
        <p:txBody>
          <a:bodyPr/>
          <a:lstStyle/>
          <a:p>
            <a:pPr eaLnBrk="1" hangingPunct="1"/>
            <a:r>
              <a:rPr lang="sv-SE" altLang="sv-SE" sz="2400" dirty="0"/>
              <a:t>Om barnet/ungdomen </a:t>
            </a:r>
            <a:r>
              <a:rPr lang="sv-SE" altLang="sv-SE" sz="2400" u="sng" dirty="0"/>
              <a:t>hör 30 dB eller sämre </a:t>
            </a:r>
            <a:r>
              <a:rPr lang="sv-SE" altLang="sv-SE" sz="2400" dirty="0"/>
              <a:t>på två av frekvenserna 500-4000Hz på samma öra.</a:t>
            </a:r>
          </a:p>
          <a:p>
            <a:pPr marL="0" indent="0" eaLnBrk="1" hangingPunct="1">
              <a:buNone/>
            </a:pPr>
            <a:endParaRPr lang="sv-SE" altLang="sv-SE" sz="2400" dirty="0"/>
          </a:p>
          <a:p>
            <a:pPr eaLnBrk="1" hangingPunct="1"/>
            <a:r>
              <a:rPr lang="sv-SE" altLang="sv-SE" sz="2400" dirty="0"/>
              <a:t>Om </a:t>
            </a:r>
            <a:r>
              <a:rPr lang="sv-SE" altLang="sv-SE" sz="2400" u="sng" dirty="0"/>
              <a:t>barnet/ungdomen hör 40dB eller sämre </a:t>
            </a:r>
            <a:r>
              <a:rPr lang="sv-SE" altLang="sv-SE" sz="2400" dirty="0"/>
              <a:t>på en av frekvenserna 1000 -6000Hz på något av öronen.</a:t>
            </a:r>
            <a:br>
              <a:rPr lang="sv-SE" altLang="sv-SE" sz="2400" dirty="0"/>
            </a:br>
            <a:br>
              <a:rPr lang="sv-SE" altLang="sv-SE" sz="2400" dirty="0"/>
            </a:br>
            <a:r>
              <a:rPr lang="sv-SE" altLang="sv-SE" sz="1800" i="1" dirty="0"/>
              <a:t>Om möjligt så testa gärna om en gång till innan remiss</a:t>
            </a:r>
          </a:p>
        </p:txBody>
      </p:sp>
    </p:spTree>
    <p:extLst>
      <p:ext uri="{BB962C8B-B14F-4D97-AF65-F5344CB8AC3E}">
        <p14:creationId xmlns:p14="http://schemas.microsoft.com/office/powerpoint/2010/main" val="36302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1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7267" y="209550"/>
            <a:ext cx="8229600" cy="4433888"/>
          </a:xfrm>
        </p:spPr>
        <p:txBody>
          <a:bodyPr/>
          <a:lstStyle/>
          <a:p>
            <a:pPr marL="0" indent="0" algn="ctr">
              <a:buNone/>
            </a:pPr>
            <a:br>
              <a:rPr lang="sv-SE" b="1" dirty="0"/>
            </a:br>
            <a:r>
              <a:rPr lang="sv-SE" b="1" dirty="0"/>
              <a:t>Kriterier för remiss från BVC/skolhälsovård till ÖNH-mottagning eller hörcentral, om </a:t>
            </a:r>
            <a:r>
              <a:rPr lang="sv-SE" b="1" dirty="0" err="1"/>
              <a:t>öronstatus</a:t>
            </a:r>
            <a:r>
              <a:rPr lang="sv-SE" b="1" dirty="0"/>
              <a:t> är kontrollerat och normalt (Finns i VIS)</a:t>
            </a:r>
            <a:br>
              <a:rPr lang="sv-SE" b="1" dirty="0"/>
            </a:br>
            <a:endParaRPr lang="sv-SE" b="1" dirty="0"/>
          </a:p>
          <a:p>
            <a:pPr marL="0" indent="0">
              <a:buNone/>
            </a:pPr>
            <a:r>
              <a:rPr lang="sv-SE" sz="1400" dirty="0"/>
              <a:t>4 års hörselkontroll/ skolans hörselkontroll</a:t>
            </a:r>
            <a:br>
              <a:rPr lang="sv-SE" sz="1400" dirty="0"/>
            </a:br>
            <a:r>
              <a:rPr lang="sv-SE" sz="1400" dirty="0"/>
              <a:t>Tonscreening på </a:t>
            </a:r>
            <a:r>
              <a:rPr lang="sv-SE" sz="1400" b="1" u="sng" dirty="0"/>
              <a:t>25 dB </a:t>
            </a:r>
            <a:r>
              <a:rPr lang="sv-SE" sz="1400" dirty="0"/>
              <a:t>vid ca 4 års ålder samt enligt rutin för skolhälsovård. </a:t>
            </a:r>
          </a:p>
          <a:p>
            <a:pPr marL="0" indent="0">
              <a:buNone/>
            </a:pPr>
            <a:r>
              <a:rPr lang="sv-SE" sz="1400" dirty="0"/>
              <a:t>Testfrekvenser: 500, 1000, 2000, 4000 och 6000Hz</a:t>
            </a:r>
          </a:p>
          <a:p>
            <a:pPr marL="0" indent="0" hangingPunct="0">
              <a:buNone/>
            </a:pPr>
            <a:r>
              <a:rPr lang="sv-SE" sz="1400" dirty="0"/>
              <a:t>Remiss om:</a:t>
            </a:r>
            <a:br>
              <a:rPr lang="sv-SE" sz="1400" dirty="0"/>
            </a:br>
            <a:br>
              <a:rPr lang="sv-SE" sz="1400" dirty="0"/>
            </a:br>
            <a:r>
              <a:rPr lang="sv-SE" sz="1400" dirty="0"/>
              <a:t>Sänkning till </a:t>
            </a:r>
            <a:r>
              <a:rPr lang="sv-SE" sz="1400" b="1" u="sng" dirty="0"/>
              <a:t>30 dB </a:t>
            </a:r>
            <a:r>
              <a:rPr lang="sv-SE" sz="1400" dirty="0"/>
              <a:t>eller mer på </a:t>
            </a:r>
            <a:r>
              <a:rPr lang="sv-SE" sz="1400" b="1" u="sng" dirty="0"/>
              <a:t>två</a:t>
            </a:r>
            <a:r>
              <a:rPr lang="sv-SE" sz="1400" dirty="0"/>
              <a:t> av frekvenserna </a:t>
            </a:r>
            <a:r>
              <a:rPr lang="sv-SE" sz="1400" b="1" u="sng" dirty="0"/>
              <a:t>500 – 4000 Hz </a:t>
            </a:r>
            <a:r>
              <a:rPr lang="sv-SE" sz="1400" dirty="0"/>
              <a:t>på samma öra.</a:t>
            </a:r>
            <a:br>
              <a:rPr lang="sv-SE" sz="1400" dirty="0"/>
            </a:br>
            <a:br>
              <a:rPr lang="sv-SE" sz="1400" dirty="0"/>
            </a:br>
            <a:r>
              <a:rPr lang="sv-SE" sz="1400" dirty="0"/>
              <a:t>Sänkning till </a:t>
            </a:r>
            <a:r>
              <a:rPr lang="sv-SE" sz="1400" b="1" u="sng" dirty="0"/>
              <a:t>40 dB </a:t>
            </a:r>
            <a:r>
              <a:rPr lang="sv-SE" sz="1400" dirty="0"/>
              <a:t>eller mer på </a:t>
            </a:r>
            <a:r>
              <a:rPr lang="sv-SE" sz="1400" b="1" u="sng" dirty="0"/>
              <a:t>en</a:t>
            </a:r>
            <a:r>
              <a:rPr lang="sv-SE" sz="1400" dirty="0"/>
              <a:t> av frekvenserna </a:t>
            </a:r>
            <a:r>
              <a:rPr lang="sv-SE" sz="1400" b="1" u="sng" dirty="0"/>
              <a:t>1000 – 6000 Hz </a:t>
            </a:r>
            <a:r>
              <a:rPr lang="sv-SE" sz="1400" dirty="0"/>
              <a:t>på något av öronen.</a:t>
            </a:r>
          </a:p>
          <a:p>
            <a:pPr marL="0" indent="0" hangingPunct="0">
              <a:buNone/>
            </a:pPr>
            <a:endParaRPr lang="sv-SE" sz="10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007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ubrik 1"/>
          <p:cNvSpPr>
            <a:spLocks noGrp="1"/>
          </p:cNvSpPr>
          <p:nvPr>
            <p:ph type="title"/>
          </p:nvPr>
        </p:nvSpPr>
        <p:spPr>
          <a:xfrm>
            <a:off x="431800" y="129779"/>
            <a:ext cx="8229600" cy="857250"/>
          </a:xfrm>
        </p:spPr>
        <p:txBody>
          <a:bodyPr/>
          <a:lstStyle/>
          <a:p>
            <a:pPr algn="ctr"/>
            <a:r>
              <a:rPr lang="sv-SE" altLang="sv-SE" dirty="0"/>
              <a:t>¤¤¤¤ Tips och trix ¤¤¤¤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09046" y="635001"/>
            <a:ext cx="8229600" cy="4241800"/>
          </a:xfrm>
        </p:spPr>
        <p:txBody>
          <a:bodyPr/>
          <a:lstStyle/>
          <a:p>
            <a:pPr>
              <a:defRPr/>
            </a:pPr>
            <a:r>
              <a:rPr lang="sv-SE" dirty="0"/>
              <a:t>Om barnet ej vill medverka</a:t>
            </a:r>
            <a:br>
              <a:rPr lang="sv-SE" dirty="0"/>
            </a:br>
            <a:r>
              <a:rPr lang="sv-SE" dirty="0"/>
              <a:t>	-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säga då det piper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	- säga högt/lågt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	- tävla om att kasta pinnar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	- om man ser att barnet hör men inte kastar, är osäker. Ge ny signal på  samma  	  nivå direkt. 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	- räkna pipen, 1-3</a:t>
            </a:r>
            <a:endParaRPr lang="sv-SE" dirty="0"/>
          </a:p>
          <a:p>
            <a:pPr>
              <a:defRPr/>
            </a:pPr>
            <a:r>
              <a:rPr lang="sv-SE" dirty="0" err="1"/>
              <a:t>Otoskopering</a:t>
            </a:r>
            <a:endParaRPr lang="sv-SE" dirty="0"/>
          </a:p>
          <a:p>
            <a:pPr>
              <a:buFontTx/>
              <a:buChar char="-"/>
              <a:defRPr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Viktigt att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otoskopera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MEN kan göra det efter om det blir avvikande hörtrösklar 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(bättre få göra hörselmätningen)</a:t>
            </a:r>
          </a:p>
          <a:p>
            <a:pPr>
              <a:buFontTx/>
              <a:buChar char="-"/>
              <a:defRPr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Säg aldrig ”Det gör inte ont”, det enda barnet hör är ONT</a:t>
            </a:r>
          </a:p>
          <a:p>
            <a:pPr marL="0" indent="0">
              <a:buNone/>
              <a:defRPr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Ålder är bara en siffra så vid val av mätmetod tänk på: barnets/ungdomens mognad, förutsättningar, funktionsvariationer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etc. </a:t>
            </a:r>
          </a:p>
          <a:p>
            <a:pPr marL="0" indent="0">
              <a:buFontTx/>
              <a:buNone/>
              <a:defRPr/>
            </a:pPr>
            <a:r>
              <a:rPr lang="sv-SE" dirty="0"/>
              <a:t>	</a:t>
            </a:r>
          </a:p>
          <a:p>
            <a:pPr marL="0" indent="0">
              <a:buFontTx/>
              <a:buNone/>
              <a:defRPr/>
            </a:pPr>
            <a:r>
              <a:rPr lang="sv-SE" sz="1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9195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Trumhinnestatus</a:t>
            </a:r>
          </a:p>
        </p:txBody>
      </p:sp>
      <p:pic>
        <p:nvPicPr>
          <p:cNvPr id="6" name="Platshållare för innehåll 5" descr="\\nll.se\hemkataloger\katalog2\opmarros\USF\Skrivbord\Trh\IMG_7427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" t="22756" r="23476" b="39274"/>
          <a:stretch/>
        </p:blipFill>
        <p:spPr bwMode="auto">
          <a:xfrm>
            <a:off x="3105742" y="1142999"/>
            <a:ext cx="2905591" cy="28109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ruta 6"/>
          <p:cNvSpPr txBox="1"/>
          <p:nvPr/>
        </p:nvSpPr>
        <p:spPr>
          <a:xfrm>
            <a:off x="3191933" y="4284133"/>
            <a:ext cx="2726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Frisk trumhinna</a:t>
            </a:r>
          </a:p>
        </p:txBody>
      </p:sp>
    </p:spTree>
    <p:extLst>
      <p:ext uri="{BB962C8B-B14F-4D97-AF65-F5344CB8AC3E}">
        <p14:creationId xmlns:p14="http://schemas.microsoft.com/office/powerpoint/2010/main" val="143082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Vaxpropp</a:t>
            </a:r>
          </a:p>
        </p:txBody>
      </p:sp>
      <p:pic>
        <p:nvPicPr>
          <p:cNvPr id="6" name="Platshållare för innehåll 5" descr="\\nll.se\hemkataloger\katalog2\opmarros\USF\Skrivbord\Trh\IMG_7429.PN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r="7176" b="18685"/>
          <a:stretch/>
        </p:blipFill>
        <p:spPr bwMode="auto">
          <a:xfrm>
            <a:off x="457200" y="872066"/>
            <a:ext cx="2700600" cy="3051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Bildobjekt 6" descr="\\nll.se\hemkataloger\katalog2\opmarros\USF\Skrivbord\Trh\IMG_743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865" y="1176866"/>
            <a:ext cx="2599267" cy="2980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7" t="18601" r="12894" b="5902"/>
          <a:stretch/>
        </p:blipFill>
        <p:spPr>
          <a:xfrm>
            <a:off x="7205134" y="2359583"/>
            <a:ext cx="1480878" cy="198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3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5667" y="118533"/>
            <a:ext cx="8229600" cy="857250"/>
          </a:xfrm>
        </p:spPr>
        <p:txBody>
          <a:bodyPr/>
          <a:lstStyle/>
          <a:p>
            <a:pPr algn="ctr"/>
            <a:r>
              <a:rPr lang="sv-SE" dirty="0"/>
              <a:t>Sekretorisk </a:t>
            </a:r>
            <a:r>
              <a:rPr lang="sv-SE" dirty="0" err="1"/>
              <a:t>Mediaotit</a:t>
            </a:r>
            <a:r>
              <a:rPr lang="sv-SE" dirty="0"/>
              <a:t>, </a:t>
            </a:r>
            <a:br>
              <a:rPr lang="sv-SE" dirty="0"/>
            </a:br>
            <a:r>
              <a:rPr lang="sv-SE" dirty="0"/>
              <a:t>SOM = vätska i mellanörat</a:t>
            </a:r>
          </a:p>
        </p:txBody>
      </p:sp>
      <p:pic>
        <p:nvPicPr>
          <p:cNvPr id="6" name="Platshållare för innehåll 5" descr="\\nll.se\hemkataloger\katalog2\opmarros\USF\Skrivbord\Trh\IMG_7425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" t="23850" r="23322" b="35643"/>
          <a:stretch/>
        </p:blipFill>
        <p:spPr bwMode="auto">
          <a:xfrm>
            <a:off x="253999" y="889001"/>
            <a:ext cx="2032001" cy="1962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Bildobjekt 6" descr="\\nll.se\hemkataloger\katalog2\opmarros\USF\Skrivbord\Trh\IMG_742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" t="22706" r="23246" b="37838"/>
          <a:stretch/>
        </p:blipFill>
        <p:spPr bwMode="auto">
          <a:xfrm>
            <a:off x="3640667" y="1276241"/>
            <a:ext cx="2116668" cy="20235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Bildobjekt 7" descr="\\nll.se\hemkataloger\katalog2\opmarros\USF\Skrivbord\Trh\IMG_7431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" b="29530"/>
          <a:stretch/>
        </p:blipFill>
        <p:spPr bwMode="auto">
          <a:xfrm>
            <a:off x="1338155" y="2980268"/>
            <a:ext cx="2158578" cy="19686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ruta 8"/>
          <p:cNvSpPr txBox="1"/>
          <p:nvPr/>
        </p:nvSpPr>
        <p:spPr>
          <a:xfrm>
            <a:off x="5909734" y="1483892"/>
            <a:ext cx="30141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latin typeface="+mj-lt"/>
              </a:rPr>
              <a:t>Vätska i mellanörat. </a:t>
            </a:r>
          </a:p>
          <a:p>
            <a:r>
              <a:rPr lang="sv-SE" sz="1600" dirty="0">
                <a:latin typeface="+mj-lt"/>
              </a:rPr>
              <a:t>Inga smärtor. Vanligt symtom är </a:t>
            </a:r>
            <a:r>
              <a:rPr lang="sv-SE" sz="1600" u="sng" dirty="0">
                <a:latin typeface="+mj-lt"/>
              </a:rPr>
              <a:t>hörselnedsättning</a:t>
            </a:r>
            <a:r>
              <a:rPr lang="sv-SE" sz="1600" dirty="0">
                <a:latin typeface="+mj-lt"/>
              </a:rPr>
              <a:t> samt lockkänsla. </a:t>
            </a:r>
          </a:p>
          <a:p>
            <a:r>
              <a:rPr lang="sv-SE" sz="1600" dirty="0">
                <a:latin typeface="+mj-lt"/>
              </a:rPr>
              <a:t>Sekretorisk </a:t>
            </a:r>
            <a:r>
              <a:rPr lang="sv-SE" sz="1600" dirty="0" err="1">
                <a:latin typeface="+mj-lt"/>
              </a:rPr>
              <a:t>mediaotit</a:t>
            </a:r>
            <a:r>
              <a:rPr lang="sv-SE" sz="1600" dirty="0">
                <a:latin typeface="+mj-lt"/>
              </a:rPr>
              <a:t>/SOM, är ofta långvarig, under minst tre månader. </a:t>
            </a:r>
          </a:p>
        </p:txBody>
      </p:sp>
    </p:spTree>
    <p:extLst>
      <p:ext uri="{BB962C8B-B14F-4D97-AF65-F5344CB8AC3E}">
        <p14:creationId xmlns:p14="http://schemas.microsoft.com/office/powerpoint/2010/main" val="401516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5667" y="239845"/>
            <a:ext cx="8229600" cy="857250"/>
          </a:xfrm>
        </p:spPr>
        <p:txBody>
          <a:bodyPr/>
          <a:lstStyle/>
          <a:p>
            <a:pPr algn="ctr"/>
            <a:r>
              <a:rPr lang="sv-SE" dirty="0"/>
              <a:t>Akut </a:t>
            </a:r>
            <a:r>
              <a:rPr lang="sv-SE" dirty="0" err="1"/>
              <a:t>Otitis</a:t>
            </a:r>
            <a:r>
              <a:rPr lang="sv-SE" dirty="0"/>
              <a:t> Media/akut mellanöresinflammation</a:t>
            </a:r>
            <a:br>
              <a:rPr lang="sv-SE" dirty="0"/>
            </a:br>
            <a:r>
              <a:rPr lang="sv-SE" dirty="0"/>
              <a:t>AOM</a:t>
            </a:r>
          </a:p>
        </p:txBody>
      </p:sp>
      <p:pic>
        <p:nvPicPr>
          <p:cNvPr id="6" name="Platshållare för innehåll 5" descr="\\nll.se\hemkataloger\katalog2\opmarros\USF\Skrivbord\Trh\IMG_7433.PN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5" t="21099" r="34800" b="48263"/>
          <a:stretch/>
        </p:blipFill>
        <p:spPr bwMode="auto">
          <a:xfrm>
            <a:off x="500518" y="1507066"/>
            <a:ext cx="2615216" cy="2667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ruta 6"/>
          <p:cNvSpPr txBox="1"/>
          <p:nvPr/>
        </p:nvSpPr>
        <p:spPr>
          <a:xfrm>
            <a:off x="3632199" y="1608667"/>
            <a:ext cx="4825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err="1">
                <a:latin typeface="+mj-lt"/>
              </a:rPr>
              <a:t>Purulent</a:t>
            </a:r>
            <a:r>
              <a:rPr lang="sv-SE" sz="1600" dirty="0">
                <a:latin typeface="+mj-lt"/>
              </a:rPr>
              <a:t> infektion i mellanörat med akuta symtom. </a:t>
            </a:r>
          </a:p>
          <a:p>
            <a:r>
              <a:rPr lang="sv-SE" sz="1600" dirty="0">
                <a:latin typeface="+mj-lt"/>
              </a:rPr>
              <a:t>Värk i öronen och skrikighet hos barn. </a:t>
            </a:r>
          </a:p>
          <a:p>
            <a:r>
              <a:rPr lang="sv-SE" sz="1600" dirty="0">
                <a:latin typeface="+mj-lt"/>
              </a:rPr>
              <a:t>Barnet kan ibland ha feber och sekretion kan ses från örat.</a:t>
            </a:r>
          </a:p>
        </p:txBody>
      </p:sp>
      <p:sp>
        <p:nvSpPr>
          <p:cNvPr id="8" name="Rektangel 7"/>
          <p:cNvSpPr/>
          <p:nvPr/>
        </p:nvSpPr>
        <p:spPr>
          <a:xfrm>
            <a:off x="3632199" y="2891420"/>
            <a:ext cx="4953001" cy="1569660"/>
          </a:xfrm>
          <a:prstGeom prst="rect">
            <a:avLst/>
          </a:prstGeom>
          <a:ln w="28575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sv-SE" sz="1600" dirty="0">
                <a:latin typeface="+mj-lt"/>
              </a:rPr>
              <a:t>AOM----SOM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+mj-lt"/>
              </a:rPr>
              <a:t>Öroninflammation/AOM: buktande 		  eller strukturlös trumhinna</a:t>
            </a:r>
            <a:br>
              <a:rPr lang="sv-SE" sz="1600" dirty="0">
                <a:latin typeface="+mj-lt"/>
              </a:rPr>
            </a:br>
            <a:endParaRPr lang="sv-SE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+mj-lt"/>
              </a:rPr>
              <a:t>Sekretorisk </a:t>
            </a:r>
            <a:r>
              <a:rPr lang="sv-SE" sz="1600" dirty="0" err="1">
                <a:latin typeface="+mj-lt"/>
              </a:rPr>
              <a:t>mediaotit</a:t>
            </a:r>
            <a:r>
              <a:rPr lang="sv-SE" sz="1600" dirty="0">
                <a:latin typeface="+mj-lt"/>
              </a:rPr>
              <a:t>/SOM 	   	  normalställd eller indragen trumhinna.</a:t>
            </a:r>
          </a:p>
        </p:txBody>
      </p:sp>
    </p:spTree>
    <p:extLst>
      <p:ext uri="{BB962C8B-B14F-4D97-AF65-F5344CB8AC3E}">
        <p14:creationId xmlns:p14="http://schemas.microsoft.com/office/powerpoint/2010/main" val="44496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2836659" y="1524160"/>
            <a:ext cx="34766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 dirty="0"/>
              <a:t>för nu ska vi träna praktiskt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1285082" y="736136"/>
            <a:ext cx="191590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 dirty="0"/>
              <a:t>Det är nu det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 dirty="0"/>
              <a:t>       roliga börjar!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5279445" y="2284095"/>
            <a:ext cx="12532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 dirty="0"/>
              <a:t>Lycka till!!!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628" y="2181438"/>
            <a:ext cx="3420687" cy="22860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83" y="377267"/>
            <a:ext cx="2584906" cy="172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3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0" grpId="0"/>
      <p:bldP spid="29711" grpId="0"/>
      <p:bldP spid="297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919679" y="459461"/>
            <a:ext cx="67158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Namn___________________         Personnummer____________________</a:t>
            </a:r>
            <a:endParaRPr kumimoji="0" lang="sv-SE" altLang="sv-SE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891637" y="2403666"/>
            <a:ext cx="63225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Namn___________________         Personnummer____________________</a:t>
            </a:r>
            <a:endParaRPr kumimoji="0" lang="sv-SE" altLang="sv-SE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678161"/>
              </p:ext>
            </p:extLst>
          </p:nvPr>
        </p:nvGraphicFramePr>
        <p:xfrm>
          <a:off x="1029724" y="2988441"/>
          <a:ext cx="6454808" cy="922761"/>
        </p:xfrm>
        <a:graphic>
          <a:graphicData uri="http://schemas.openxmlformats.org/drawingml/2006/table">
            <a:tbl>
              <a:tblPr firstRow="1" firstCol="1" bandRow="1"/>
              <a:tblGrid>
                <a:gridCol w="1075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60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60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758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Frekvens</a:t>
                      </a:r>
                      <a:endParaRPr lang="sv-SE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500</a:t>
                      </a:r>
                      <a:endParaRPr lang="sv-SE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1000</a:t>
                      </a:r>
                      <a:endParaRPr lang="sv-SE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2000</a:t>
                      </a:r>
                      <a:endParaRPr lang="sv-SE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4000</a:t>
                      </a:r>
                      <a:endParaRPr lang="sv-SE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6000</a:t>
                      </a:r>
                      <a:endParaRPr lang="sv-SE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58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Höger</a:t>
                      </a:r>
                      <a:endParaRPr lang="sv-SE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sv-SE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sv-SE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sv-SE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sv-SE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sv-SE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58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Vänster</a:t>
                      </a:r>
                      <a:endParaRPr lang="sv-SE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sv-SE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sv-SE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sv-SE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sv-SE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sv-SE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5020"/>
              </p:ext>
            </p:extLst>
          </p:nvPr>
        </p:nvGraphicFramePr>
        <p:xfrm>
          <a:off x="995858" y="931333"/>
          <a:ext cx="6454808" cy="922761"/>
        </p:xfrm>
        <a:graphic>
          <a:graphicData uri="http://schemas.openxmlformats.org/drawingml/2006/table">
            <a:tbl>
              <a:tblPr firstRow="1" firstCol="1" bandRow="1"/>
              <a:tblGrid>
                <a:gridCol w="1075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60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60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758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Frekvens</a:t>
                      </a:r>
                      <a:endParaRPr lang="sv-SE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500</a:t>
                      </a:r>
                      <a:endParaRPr lang="sv-SE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1000</a:t>
                      </a:r>
                      <a:endParaRPr lang="sv-SE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2000</a:t>
                      </a:r>
                      <a:endParaRPr lang="sv-SE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4000</a:t>
                      </a:r>
                      <a:endParaRPr lang="sv-SE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6000</a:t>
                      </a:r>
                      <a:endParaRPr lang="sv-SE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58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Höger</a:t>
                      </a:r>
                      <a:endParaRPr lang="sv-SE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sv-SE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sv-SE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sv-SE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sv-SE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sv-SE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58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Vänster</a:t>
                      </a:r>
                      <a:endParaRPr lang="sv-SE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sv-SE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sv-SE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sv-SE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sv-SE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sv-SE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959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" t="9843" r="44296" b="11812"/>
          <a:stretch>
            <a:fillRect/>
          </a:stretch>
        </p:blipFill>
        <p:spPr bwMode="auto">
          <a:xfrm>
            <a:off x="1574800" y="1437085"/>
            <a:ext cx="3617383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762000" y="67733"/>
            <a:ext cx="75438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2800" dirty="0">
                <a:solidFill>
                  <a:schemeClr val="tx2"/>
                </a:solidFill>
              </a:rPr>
              <a:t>Audiogrammets uppbyggnad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5795963" y="783771"/>
            <a:ext cx="3048000" cy="275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endParaRPr lang="sv-SE" altLang="sv-SE" sz="3600" dirty="0"/>
          </a:p>
          <a:p>
            <a:pPr eaLnBrk="1" hangingPunct="1">
              <a:buFontTx/>
              <a:buNone/>
            </a:pPr>
            <a:endParaRPr lang="sv-SE" altLang="sv-SE" sz="2000" dirty="0"/>
          </a:p>
          <a:p>
            <a:pPr eaLnBrk="1" hangingPunct="1">
              <a:buFontTx/>
              <a:buNone/>
            </a:pPr>
            <a:r>
              <a:rPr lang="sv-SE" altLang="sv-SE" sz="2000" dirty="0"/>
              <a:t>Oskadad hörsel</a:t>
            </a:r>
          </a:p>
          <a:p>
            <a:pPr eaLnBrk="1" hangingPunct="1">
              <a:buFontTx/>
              <a:buNone/>
            </a:pPr>
            <a:r>
              <a:rPr lang="sv-SE" altLang="sv-SE" sz="2000" dirty="0"/>
              <a:t>-10 till 20 dB </a:t>
            </a:r>
          </a:p>
          <a:p>
            <a:pPr eaLnBrk="1" hangingPunct="1">
              <a:buFontTx/>
              <a:buNone/>
            </a:pPr>
            <a:endParaRPr lang="sv-SE" altLang="sv-SE" sz="2000" dirty="0"/>
          </a:p>
          <a:p>
            <a:pPr eaLnBrk="1" hangingPunct="1">
              <a:buFontTx/>
              <a:buNone/>
            </a:pPr>
            <a:r>
              <a:rPr lang="sv-SE" altLang="sv-SE" sz="2000" dirty="0"/>
              <a:t>Ljudstyrkan i dB HL</a:t>
            </a:r>
          </a:p>
          <a:p>
            <a:pPr algn="ctr" eaLnBrk="1" hangingPunct="1">
              <a:buFontTx/>
              <a:buNone/>
            </a:pPr>
            <a:endParaRPr lang="sv-SE" altLang="sv-SE" dirty="0"/>
          </a:p>
          <a:p>
            <a:pPr algn="ctr" eaLnBrk="1" hangingPunct="1">
              <a:buFontTx/>
              <a:buNone/>
            </a:pPr>
            <a:endParaRPr lang="sv-SE" altLang="sv-SE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900113" y="1059656"/>
            <a:ext cx="41910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altLang="sv-SE" sz="1800" dirty="0"/>
              <a:t>  Frekvenser – antal svängningar per sekund - Hz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altLang="sv-SE" sz="1800" dirty="0"/>
              <a:t>           Bas 	 Mellan 	          Diskant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 dirty="0"/>
          </a:p>
        </p:txBody>
      </p:sp>
      <p:sp>
        <p:nvSpPr>
          <p:cNvPr id="4105" name="AutoShape 9"/>
          <p:cNvSpPr>
            <a:spLocks/>
          </p:cNvSpPr>
          <p:nvPr/>
        </p:nvSpPr>
        <p:spPr bwMode="auto">
          <a:xfrm>
            <a:off x="5334000" y="1828800"/>
            <a:ext cx="381000" cy="571500"/>
          </a:xfrm>
          <a:prstGeom prst="rightBrace">
            <a:avLst>
              <a:gd name="adj1" fmla="val 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/>
          </a:p>
        </p:txBody>
      </p:sp>
    </p:spTree>
    <p:extLst>
      <p:ext uri="{BB962C8B-B14F-4D97-AF65-F5344CB8AC3E}">
        <p14:creationId xmlns:p14="http://schemas.microsoft.com/office/powerpoint/2010/main" val="60905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250" y="187193"/>
            <a:ext cx="8135938" cy="64889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sv-SE" dirty="0"/>
              <a:t>Kriterier för remiss till ÖNH-mottagning eller hörcentral, om </a:t>
            </a:r>
            <a:r>
              <a:rPr lang="sv-SE" dirty="0" err="1"/>
              <a:t>öronstatus</a:t>
            </a:r>
            <a:r>
              <a:rPr lang="sv-SE" dirty="0"/>
              <a:t> är kontrollerat och normalt</a:t>
            </a:r>
          </a:p>
          <a:p>
            <a:pPr marL="0" indent="0">
              <a:buFontTx/>
              <a:buNone/>
              <a:defRPr/>
            </a:pPr>
            <a:r>
              <a:rPr lang="sv-SE" sz="1000" dirty="0"/>
              <a:t>  </a:t>
            </a:r>
            <a:r>
              <a:rPr lang="sv-SE" sz="1000" b="1" dirty="0"/>
              <a:t>4 års hörselkontroll</a:t>
            </a:r>
          </a:p>
          <a:p>
            <a:pPr marL="0" indent="0">
              <a:buFontTx/>
              <a:buNone/>
              <a:defRPr/>
            </a:pPr>
            <a:r>
              <a:rPr lang="sv-SE" sz="1000" dirty="0"/>
              <a:t>Tonscreening på 25 dB vid 3 - 4 års ålder på frekvenserna 500, 1000, 2000, 4000 och 6000Hz</a:t>
            </a:r>
          </a:p>
          <a:p>
            <a:pPr marL="0" indent="0">
              <a:buFontTx/>
              <a:buNone/>
              <a:defRPr/>
            </a:pPr>
            <a:r>
              <a:rPr lang="sv-SE" sz="1000" dirty="0"/>
              <a:t>Remiss om:</a:t>
            </a:r>
          </a:p>
          <a:p>
            <a:pPr marL="0" indent="0">
              <a:buFontTx/>
              <a:buNone/>
              <a:defRPr/>
            </a:pPr>
            <a:r>
              <a:rPr lang="sv-SE" sz="1000" dirty="0"/>
              <a:t>Sänkning till 30 dB eller mer på </a:t>
            </a:r>
            <a:r>
              <a:rPr lang="sv-SE" sz="1000" b="1" dirty="0"/>
              <a:t>två av frekvenserna 500 – 4000 Hz </a:t>
            </a:r>
            <a:r>
              <a:rPr lang="sv-SE" sz="1000" dirty="0"/>
              <a:t>på samma öra.</a:t>
            </a:r>
          </a:p>
          <a:p>
            <a:pPr marL="0" indent="0">
              <a:buFontTx/>
              <a:buNone/>
              <a:defRPr/>
            </a:pPr>
            <a:r>
              <a:rPr lang="sv-SE" sz="1000" dirty="0"/>
              <a:t>Sänkning till 40 dB eller mer på </a:t>
            </a:r>
            <a:r>
              <a:rPr lang="sv-SE" sz="1000" b="1" dirty="0"/>
              <a:t>en frekvens 1000 – 6000 Hz </a:t>
            </a:r>
            <a:r>
              <a:rPr lang="sv-SE" sz="1000" dirty="0"/>
              <a:t>på något av öronen.</a:t>
            </a:r>
          </a:p>
          <a:p>
            <a:pPr marL="0" indent="0">
              <a:buFontTx/>
              <a:buNone/>
              <a:defRPr/>
            </a:pPr>
            <a:r>
              <a:rPr lang="sv-SE" sz="1000" b="1" dirty="0"/>
              <a:t>Skolans hörselkontroll</a:t>
            </a:r>
          </a:p>
          <a:p>
            <a:pPr marL="0" indent="0">
              <a:buFontTx/>
              <a:buNone/>
              <a:defRPr/>
            </a:pPr>
            <a:r>
              <a:rPr lang="sv-SE" sz="1000" dirty="0"/>
              <a:t>Tonscreening på 25 dB i förskoleklass alternativt årskurs 1 samt för bullerexponerade elever vid gymnasieskolans program.  Testfrekvenser: 500, 1000, 2000, 4000 och 6000 Hz. </a:t>
            </a:r>
          </a:p>
          <a:p>
            <a:pPr marL="0" indent="0">
              <a:buFontTx/>
              <a:buNone/>
              <a:defRPr/>
            </a:pPr>
            <a:r>
              <a:rPr lang="sv-SE" sz="1000" dirty="0"/>
              <a:t>Hörselkontrollen i 1:a klass kan göras i den skolförberedande undersökningen vid 5-6 års ålder eller under året i förskoleklass.</a:t>
            </a:r>
          </a:p>
          <a:p>
            <a:pPr marL="0" indent="0">
              <a:buFontTx/>
              <a:buNone/>
              <a:defRPr/>
            </a:pPr>
            <a:r>
              <a:rPr lang="sv-SE" sz="1000" dirty="0"/>
              <a:t>Remiss om:</a:t>
            </a:r>
          </a:p>
          <a:p>
            <a:pPr marL="0" indent="0">
              <a:buFontTx/>
              <a:buNone/>
              <a:defRPr/>
            </a:pPr>
            <a:r>
              <a:rPr lang="sv-SE" sz="1000" dirty="0"/>
              <a:t>Sänkning till 30 dB eller mer på </a:t>
            </a:r>
            <a:r>
              <a:rPr lang="sv-SE" sz="1000" b="1" dirty="0"/>
              <a:t>två av frekvenserna</a:t>
            </a:r>
            <a:r>
              <a:rPr lang="sv-SE" sz="1000" dirty="0"/>
              <a:t> 500-4000Hz på samma öra</a:t>
            </a:r>
          </a:p>
          <a:p>
            <a:pPr marL="0" indent="0">
              <a:buFontTx/>
              <a:buNone/>
              <a:defRPr/>
            </a:pPr>
            <a:r>
              <a:rPr lang="sv-SE" sz="1000" dirty="0"/>
              <a:t>Sänkning till 40 dB eller mer på </a:t>
            </a:r>
            <a:r>
              <a:rPr lang="sv-SE" sz="1000" b="1" dirty="0"/>
              <a:t>en av frekvenserna</a:t>
            </a:r>
            <a:r>
              <a:rPr lang="sv-SE" sz="1000" dirty="0"/>
              <a:t> 500-6000Hz på något av öronen</a:t>
            </a:r>
          </a:p>
          <a:p>
            <a:pPr marL="0" indent="0">
              <a:buFontTx/>
              <a:buNone/>
              <a:defRPr/>
            </a:pPr>
            <a:r>
              <a:rPr lang="sv-SE" sz="1000" dirty="0"/>
              <a:t> </a:t>
            </a:r>
          </a:p>
          <a:p>
            <a:pPr>
              <a:defRPr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87618599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1247776" y="204787"/>
            <a:ext cx="3179763" cy="871538"/>
          </a:xfrm>
          <a:noFill/>
        </p:spPr>
        <p:txBody>
          <a:bodyPr/>
          <a:lstStyle/>
          <a:p>
            <a:pPr eaLnBrk="1" hangingPunct="1"/>
            <a:r>
              <a:rPr lang="sv-SE" altLang="sv-SE"/>
              <a:t> 		</a:t>
            </a:r>
          </a:p>
        </p:txBody>
      </p:sp>
      <p:sp>
        <p:nvSpPr>
          <p:cNvPr id="5123" name="Platshållare för innehåll 1"/>
          <p:cNvSpPr>
            <a:spLocks noGrp="1"/>
          </p:cNvSpPr>
          <p:nvPr>
            <p:ph idx="1"/>
          </p:nvPr>
        </p:nvSpPr>
        <p:spPr>
          <a:xfrm>
            <a:off x="1116013" y="307181"/>
            <a:ext cx="6335712" cy="4344591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sv-SE" altLang="sv-SE" dirty="0"/>
              <a:t>Talbananen</a:t>
            </a:r>
          </a:p>
          <a:p>
            <a:pPr marL="0" indent="0" algn="ctr">
              <a:buFontTx/>
              <a:buNone/>
            </a:pPr>
            <a:r>
              <a:rPr lang="sv-SE" altLang="sv-SE" sz="1400" dirty="0"/>
              <a:t>Visar talljudets styrka från talaren på en meterns avstånd och vid normal ljudstyrka 60 – 65dB 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body" sz="half" idx="2"/>
          </p:nvPr>
        </p:nvSpPr>
        <p:spPr>
          <a:noFill/>
        </p:spPr>
        <p:txBody>
          <a:bodyPr/>
          <a:lstStyle/>
          <a:p>
            <a:pPr eaLnBrk="1" hangingPunct="1"/>
            <a:endParaRPr lang="sv-SE" altLang="sv-SE" dirty="0"/>
          </a:p>
          <a:p>
            <a:pPr eaLnBrk="1" hangingPunct="1"/>
            <a:endParaRPr lang="sv-SE" altLang="sv-SE" sz="2400" dirty="0"/>
          </a:p>
        </p:txBody>
      </p:sp>
      <p:pic>
        <p:nvPicPr>
          <p:cNvPr id="5126" name="Picture 6" descr="talban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808" y="1625600"/>
            <a:ext cx="3103120" cy="287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3201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/>
              <a:t>Förklarat med audiogram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" t="9843" r="44296" b="11812"/>
          <a:stretch>
            <a:fillRect/>
          </a:stretch>
        </p:blipFill>
        <p:spPr bwMode="auto">
          <a:xfrm>
            <a:off x="1763714" y="1006078"/>
            <a:ext cx="5400675" cy="403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Text Box 15"/>
          <p:cNvSpPr txBox="1">
            <a:spLocks noChangeArrowheads="1"/>
          </p:cNvSpPr>
          <p:nvPr/>
        </p:nvSpPr>
        <p:spPr bwMode="auto">
          <a:xfrm>
            <a:off x="7164389" y="1600200"/>
            <a:ext cx="1785937" cy="2462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sv-SE" sz="1400"/>
              <a:t>Börja vid 40dB, om barnet hör sänk till 25dB.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sv-SE" sz="1400"/>
              <a:t>Hör barnet inte den signalen öka i 5dB steg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sv-SE" sz="1400"/>
              <a:t>Man skall ha 2 säkra svar för att fastställa hörtröskeln</a:t>
            </a:r>
          </a:p>
        </p:txBody>
      </p:sp>
      <p:sp>
        <p:nvSpPr>
          <p:cNvPr id="19474" name="Oval 18"/>
          <p:cNvSpPr>
            <a:spLocks noChangeArrowheads="1"/>
          </p:cNvSpPr>
          <p:nvPr/>
        </p:nvSpPr>
        <p:spPr bwMode="auto">
          <a:xfrm>
            <a:off x="4356101" y="2571751"/>
            <a:ext cx="144463" cy="108347"/>
          </a:xfrm>
          <a:prstGeom prst="ellipse">
            <a:avLst/>
          </a:prstGeom>
          <a:solidFill>
            <a:srgbClr val="C408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/>
          </a:p>
        </p:txBody>
      </p:sp>
      <p:sp>
        <p:nvSpPr>
          <p:cNvPr id="19478" name="Oval 22"/>
          <p:cNvSpPr>
            <a:spLocks noChangeArrowheads="1"/>
          </p:cNvSpPr>
          <p:nvPr/>
        </p:nvSpPr>
        <p:spPr bwMode="auto">
          <a:xfrm>
            <a:off x="4356100" y="2247901"/>
            <a:ext cx="160338" cy="108347"/>
          </a:xfrm>
          <a:prstGeom prst="ellipse">
            <a:avLst/>
          </a:prstGeom>
          <a:solidFill>
            <a:srgbClr val="C408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/>
          </a:p>
        </p:txBody>
      </p:sp>
      <p:sp>
        <p:nvSpPr>
          <p:cNvPr id="19479" name="Oval 23"/>
          <p:cNvSpPr>
            <a:spLocks noChangeArrowheads="1"/>
          </p:cNvSpPr>
          <p:nvPr/>
        </p:nvSpPr>
        <p:spPr bwMode="auto">
          <a:xfrm>
            <a:off x="4356101" y="2247901"/>
            <a:ext cx="144463" cy="108347"/>
          </a:xfrm>
          <a:prstGeom prst="ellipse">
            <a:avLst/>
          </a:prstGeom>
          <a:solidFill>
            <a:srgbClr val="C408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/>
          </a:p>
        </p:txBody>
      </p:sp>
      <p:sp>
        <p:nvSpPr>
          <p:cNvPr id="8" name="Oval 23"/>
          <p:cNvSpPr>
            <a:spLocks noChangeArrowheads="1"/>
          </p:cNvSpPr>
          <p:nvPr/>
        </p:nvSpPr>
        <p:spPr bwMode="auto">
          <a:xfrm>
            <a:off x="4356101" y="2408635"/>
            <a:ext cx="144463" cy="108347"/>
          </a:xfrm>
          <a:prstGeom prst="ellipse">
            <a:avLst/>
          </a:prstGeom>
          <a:solidFill>
            <a:srgbClr val="C408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/>
          </a:p>
        </p:txBody>
      </p:sp>
    </p:spTree>
    <p:extLst>
      <p:ext uri="{BB962C8B-B14F-4D97-AF65-F5344CB8AC3E}">
        <p14:creationId xmlns:p14="http://schemas.microsoft.com/office/powerpoint/2010/main" val="405319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74" grpId="0" animBg="1"/>
      <p:bldP spid="19478" grpId="0" animBg="1"/>
      <p:bldP spid="19479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altLang="sv-SE" dirty="0"/>
              <a:t>Talbananen</a:t>
            </a:r>
          </a:p>
        </p:txBody>
      </p:sp>
      <p:sp>
        <p:nvSpPr>
          <p:cNvPr id="6147" name="Platshållare för innehåll 2"/>
          <p:cNvSpPr>
            <a:spLocks noGrp="1"/>
          </p:cNvSpPr>
          <p:nvPr>
            <p:ph idx="1"/>
          </p:nvPr>
        </p:nvSpPr>
        <p:spPr>
          <a:xfrm>
            <a:off x="468313" y="900113"/>
            <a:ext cx="8229600" cy="3534966"/>
          </a:xfrm>
        </p:spPr>
        <p:txBody>
          <a:bodyPr/>
          <a:lstStyle/>
          <a:p>
            <a:pPr marL="0" indent="0">
              <a:buNone/>
            </a:pPr>
            <a:r>
              <a:rPr lang="sv-SE" altLang="sv-SE" sz="1600" dirty="0"/>
              <a:t>Visar talljudets styrka från talaren på en meters avstånd och vid normal ljudstyrka 60 – 65dB </a:t>
            </a:r>
          </a:p>
        </p:txBody>
      </p:sp>
      <p:pic>
        <p:nvPicPr>
          <p:cNvPr id="6148" name="Picture 2" descr="\\nll.se\hemkataloger\katalog2\lbgunhav\USF\Skrivbord\s36talban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465" y="1492912"/>
            <a:ext cx="3362325" cy="292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52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8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sv-SE" altLang="sv-SE" dirty="0"/>
              <a:t>Ljudets väg genom örat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485900"/>
            <a:ext cx="5038725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2514600" y="2800350"/>
            <a:ext cx="114300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V="1">
            <a:off x="4191000" y="2514600"/>
            <a:ext cx="719138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6152" name="Sound"/>
          <p:cNvSpPr>
            <a:spLocks noEditPoints="1" noChangeArrowheads="1"/>
          </p:cNvSpPr>
          <p:nvPr/>
        </p:nvSpPr>
        <p:spPr bwMode="auto">
          <a:xfrm>
            <a:off x="533400" y="2228850"/>
            <a:ext cx="1371600" cy="10287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0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761 w 21600"/>
              <a:gd name="T13" fmla="*/ 22454 h 21600"/>
              <a:gd name="T14" fmla="*/ 21069 w 21600"/>
              <a:gd name="T15" fmla="*/ 28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147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9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8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9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0" grpId="0" animBg="1"/>
      <p:bldP spid="6151" grpId="0" animBg="1"/>
      <p:bldP spid="61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41685"/>
            <a:ext cx="8229600" cy="702469"/>
          </a:xfrm>
          <a:noFill/>
        </p:spPr>
        <p:txBody>
          <a:bodyPr/>
          <a:lstStyle/>
          <a:p>
            <a:pPr algn="ctr" eaLnBrk="1" hangingPunct="1"/>
            <a:r>
              <a:rPr lang="sv-SE" altLang="sv-SE" dirty="0" err="1"/>
              <a:t>Screeningaudiometri</a:t>
            </a:r>
            <a:endParaRPr lang="sv-SE" altLang="sv-SE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4213" y="666354"/>
            <a:ext cx="7924800" cy="4104084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För att snabbt kontrollera om hörtröskeln är sämre än en viss </a:t>
            </a:r>
            <a:r>
              <a:rPr lang="sv-SE" altLang="sv-SE" sz="1800" u="sng" dirty="0">
                <a:latin typeface="Arial" panose="020B0604020202020204" pitchFamily="34" charset="0"/>
                <a:cs typeface="Arial" panose="020B0604020202020204" pitchFamily="34" charset="0"/>
              </a:rPr>
              <a:t>förutbestämd nivå</a:t>
            </a: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= screeningnivå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Screeningnivån är satt till 25dB vid 4 års kontrollen samt för skolhälsovård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v-SE" alt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Screeningaudiometri</a:t>
            </a: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kan kompletteras med fullständig hörtröskelbestämning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Frekvenser som testas vid är: 1000, 2000, 4000 och 6000 och 500 Hz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Börja alltid vid 1000 Hz på 40 dB HL. Börja alltid på 40dB för samtliga frekvenser.  </a:t>
            </a:r>
            <a:r>
              <a:rPr lang="sv-SE" alt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Mätordning</a:t>
            </a: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1000, 2000, 4000, 6000 samt 500 Hz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Testa </a:t>
            </a:r>
            <a:r>
              <a:rPr lang="sv-SE" altLang="sv-SE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aldrig</a:t>
            </a: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högre än 70 dB! Om inte svar, markera med ett streck</a:t>
            </a:r>
          </a:p>
          <a:p>
            <a:pPr eaLnBrk="1" hangingPunct="1">
              <a:lnSpc>
                <a:spcPct val="90000"/>
              </a:lnSpc>
              <a:defRPr/>
            </a:pPr>
            <a:endParaRPr lang="sv-SE" altLang="sv-SE" sz="360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sv-SE" altLang="sv-SE" sz="2400" dirty="0"/>
          </a:p>
        </p:txBody>
      </p:sp>
    </p:spTree>
    <p:extLst>
      <p:ext uri="{BB962C8B-B14F-4D97-AF65-F5344CB8AC3E}">
        <p14:creationId xmlns:p14="http://schemas.microsoft.com/office/powerpoint/2010/main" val="352082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4048125" y="42624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84213" y="195263"/>
            <a:ext cx="7772400" cy="110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2800" dirty="0">
                <a:solidFill>
                  <a:schemeClr val="tx2"/>
                </a:solidFill>
              </a:rPr>
              <a:t>Screeningnivå 25 dB HL</a:t>
            </a:r>
          </a:p>
        </p:txBody>
      </p:sp>
      <p:pic>
        <p:nvPicPr>
          <p:cNvPr id="9220" name="Bildobjekt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7" t="15816" r="61310" b="25943"/>
          <a:stretch>
            <a:fillRect/>
          </a:stretch>
        </p:blipFill>
        <p:spPr bwMode="auto">
          <a:xfrm>
            <a:off x="2737379" y="1113235"/>
            <a:ext cx="3666067" cy="340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23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sv-SE" altLang="sv-SE" dirty="0"/>
              <a:t>Förberedelser 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92655" y="689902"/>
            <a:ext cx="8370887" cy="3074194"/>
          </a:xfrm>
          <a:noFill/>
        </p:spPr>
        <p:txBody>
          <a:bodyPr/>
          <a:lstStyle/>
          <a:p>
            <a:r>
              <a:rPr lang="sv-SE" altLang="sv-SE" dirty="0">
                <a:latin typeface="Arial" panose="020B0604020202020204" pitchFamily="34" charset="0"/>
                <a:cs typeface="Arial" panose="020B0604020202020204" pitchFamily="34" charset="0"/>
              </a:rPr>
              <a:t>Starta och kontrollera audiometern</a:t>
            </a:r>
          </a:p>
          <a:p>
            <a:r>
              <a:rPr lang="sv-SE" altLang="sv-SE" dirty="0">
                <a:latin typeface="Arial" panose="020B0604020202020204" pitchFamily="34" charset="0"/>
                <a:cs typeface="Arial" panose="020B0604020202020204" pitchFamily="34" charset="0"/>
              </a:rPr>
              <a:t>Skärma av audiometern</a:t>
            </a:r>
          </a:p>
          <a:p>
            <a:pPr eaLnBrk="1" hangingPunct="1"/>
            <a:r>
              <a:rPr lang="sv-SE" altLang="sv-SE" dirty="0">
                <a:latin typeface="Arial" panose="020B0604020202020204" pitchFamily="34" charset="0"/>
                <a:cs typeface="Arial" panose="020B0604020202020204" pitchFamily="34" charset="0"/>
              </a:rPr>
              <a:t>Förenklad blankett  </a:t>
            </a:r>
          </a:p>
          <a:p>
            <a:pPr eaLnBrk="1" hangingPunct="1"/>
            <a:r>
              <a:rPr lang="sv-SE" altLang="sv-SE" dirty="0">
                <a:latin typeface="Arial" panose="020B0604020202020204" pitchFamily="34" charset="0"/>
                <a:cs typeface="Arial" panose="020B0604020202020204" pitchFamily="34" charset="0"/>
              </a:rPr>
              <a:t>Leksak/signalknapp</a:t>
            </a:r>
          </a:p>
          <a:p>
            <a:pPr eaLnBrk="1" hangingPunct="1"/>
            <a:r>
              <a:rPr lang="sv-SE" altLang="sv-SE" dirty="0" err="1">
                <a:latin typeface="Arial" panose="020B0604020202020204" pitchFamily="34" charset="0"/>
                <a:cs typeface="Arial" panose="020B0604020202020204" pitchFamily="34" charset="0"/>
              </a:rPr>
              <a:t>Otoskop</a:t>
            </a:r>
            <a:r>
              <a:rPr lang="sv-SE" altLang="sv-SE" dirty="0">
                <a:latin typeface="Arial" panose="020B0604020202020204" pitchFamily="34" charset="0"/>
                <a:cs typeface="Arial" panose="020B0604020202020204" pitchFamily="34" charset="0"/>
              </a:rPr>
              <a:t> och trattar</a:t>
            </a:r>
          </a:p>
          <a:p>
            <a:pPr eaLnBrk="1" hangingPunct="1"/>
            <a:r>
              <a:rPr lang="sv-SE" altLang="sv-SE" dirty="0">
                <a:latin typeface="Arial" panose="020B0604020202020204" pitchFamily="34" charset="0"/>
                <a:cs typeface="Arial" panose="020B0604020202020204" pitchFamily="34" charset="0"/>
              </a:rPr>
              <a:t>Kalibrera audiometern varje år</a:t>
            </a:r>
          </a:p>
          <a:p>
            <a:pPr marL="0" indent="0">
              <a:buNone/>
            </a:pPr>
            <a:r>
              <a:rPr lang="sv-SE" altLang="sv-SE" sz="1200" dirty="0">
                <a:latin typeface="Arial" panose="020B0604020202020204" pitchFamily="34" charset="0"/>
                <a:cs typeface="Arial" panose="020B0604020202020204" pitchFamily="34" charset="0"/>
              </a:rPr>
              <a:t>Om audiogramblankett används:</a:t>
            </a:r>
          </a:p>
          <a:p>
            <a:r>
              <a:rPr lang="sv-SE" altLang="sv-SE" sz="1200" dirty="0">
                <a:latin typeface="Arial" panose="020B0604020202020204" pitchFamily="34" charset="0"/>
                <a:cs typeface="Arial" panose="020B0604020202020204" pitchFamily="34" charset="0"/>
              </a:rPr>
              <a:t>Röd och blå penna </a:t>
            </a:r>
          </a:p>
          <a:p>
            <a:r>
              <a:rPr lang="sv-SE" altLang="sv-SE" sz="1200" dirty="0">
                <a:latin typeface="Arial" panose="020B0604020202020204" pitchFamily="34" charset="0"/>
                <a:cs typeface="Arial" panose="020B0604020202020204" pitchFamily="34" charset="0"/>
              </a:rPr>
              <a:t>Audiogramblankett</a:t>
            </a:r>
          </a:p>
          <a:p>
            <a:r>
              <a:rPr lang="sv-SE" altLang="sv-SE" sz="1200" dirty="0">
                <a:latin typeface="Arial" panose="020B0604020202020204" pitchFamily="34" charset="0"/>
                <a:cs typeface="Arial" panose="020B0604020202020204" pitchFamily="34" charset="0"/>
              </a:rPr>
              <a:t>Markera screeningnivån på audiogrammet</a:t>
            </a:r>
            <a:br>
              <a:rPr lang="sv-SE" altLang="sv-S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alt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sv-SE" alt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6" name="Picture 10" descr="4176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48" y="2735792"/>
            <a:ext cx="795337" cy="128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922814"/>
              </p:ext>
            </p:extLst>
          </p:nvPr>
        </p:nvGraphicFramePr>
        <p:xfrm>
          <a:off x="3721100" y="1390677"/>
          <a:ext cx="3937000" cy="10229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9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3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5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9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2482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NAMN: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effectLst/>
                        </a:rPr>
                        <a:t> 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482"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 dirty="0">
                          <a:effectLst/>
                        </a:rPr>
                        <a:t>500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1000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2000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4000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6000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160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HÖGER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 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 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160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 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 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160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effectLst/>
                        </a:rPr>
                        <a:t>VÄNSTER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 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 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05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24433"/>
            <a:ext cx="8229600" cy="857250"/>
          </a:xfrm>
          <a:noFill/>
        </p:spPr>
        <p:txBody>
          <a:bodyPr/>
          <a:lstStyle/>
          <a:p>
            <a:pPr algn="ctr" eaLnBrk="1" hangingPunct="1"/>
            <a:r>
              <a:rPr lang="sv-SE" altLang="sv-SE" dirty="0"/>
              <a:t>Instruktion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09973" y="756319"/>
            <a:ext cx="7924800" cy="4162748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v-SE" altLang="sv-SE" sz="1400" dirty="0">
                <a:latin typeface="Arial" panose="020B0604020202020204" pitchFamily="34" charset="0"/>
                <a:cs typeface="Arial" panose="020B0604020202020204" pitchFamily="34" charset="0"/>
              </a:rPr>
              <a:t>Instruera barnet/ungdomen att varje gång det hörs ett pip/ljud ex lägga en kloss i en hink eller trycka på signalknappen</a:t>
            </a:r>
          </a:p>
          <a:p>
            <a:pPr eaLnBrk="1" hangingPunct="1">
              <a:lnSpc>
                <a:spcPct val="90000"/>
              </a:lnSpc>
            </a:pPr>
            <a:r>
              <a:rPr lang="sv-SE" altLang="sv-SE" sz="1400" dirty="0">
                <a:latin typeface="Arial" panose="020B0604020202020204" pitchFamily="34" charset="0"/>
                <a:cs typeface="Arial" panose="020B0604020202020204" pitchFamily="34" charset="0"/>
              </a:rPr>
              <a:t>Visa barnet hur, genom att lägga lurarna på bordet och ge en stark signal och flytta klossen. </a:t>
            </a:r>
          </a:p>
          <a:p>
            <a:pPr eaLnBrk="1" hangingPunct="1">
              <a:lnSpc>
                <a:spcPct val="90000"/>
              </a:lnSpc>
            </a:pPr>
            <a:r>
              <a:rPr lang="sv-SE" altLang="sv-SE" sz="1400" dirty="0">
                <a:latin typeface="Arial" panose="020B0604020202020204" pitchFamily="34" charset="0"/>
                <a:cs typeface="Arial" panose="020B0604020202020204" pitchFamily="34" charset="0"/>
              </a:rPr>
              <a:t>Kontrollera att du förklarat tydligt genom att låta barnet prova själv. </a:t>
            </a:r>
          </a:p>
          <a:p>
            <a:pPr eaLnBrk="1" hangingPunct="1">
              <a:lnSpc>
                <a:spcPct val="90000"/>
              </a:lnSpc>
            </a:pPr>
            <a:r>
              <a:rPr lang="sv-SE" altLang="sv-SE" sz="1400" dirty="0">
                <a:latin typeface="Arial" panose="020B0604020202020204" pitchFamily="34" charset="0"/>
                <a:cs typeface="Arial" panose="020B0604020202020204" pitchFamily="34" charset="0"/>
              </a:rPr>
              <a:t>Informera i vilket öra signalen kommer</a:t>
            </a:r>
          </a:p>
          <a:p>
            <a:pPr eaLnBrk="1" hangingPunct="1">
              <a:lnSpc>
                <a:spcPct val="90000"/>
              </a:lnSpc>
            </a:pPr>
            <a:r>
              <a:rPr lang="sv-SE" altLang="sv-SE" sz="1400" dirty="0">
                <a:latin typeface="Arial" panose="020B0604020202020204" pitchFamily="34" charset="0"/>
                <a:cs typeface="Arial" panose="020B0604020202020204" pitchFamily="34" charset="0"/>
              </a:rPr>
              <a:t>Sätt på lurarna och presentera en ton vid 1000 Hz på 40 dB HL hö öra. </a:t>
            </a:r>
            <a:br>
              <a:rPr lang="sv-SE" altLang="sv-S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altLang="sv-S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400" u="sng" dirty="0">
                <a:latin typeface="Arial" panose="020B0604020202020204" pitchFamily="34" charset="0"/>
                <a:cs typeface="Arial" panose="020B0604020202020204" pitchFamily="34" charset="0"/>
              </a:rPr>
              <a:t>MEN</a:t>
            </a:r>
            <a:r>
              <a:rPr lang="sv-SE" altLang="sv-SE" sz="1400" dirty="0">
                <a:latin typeface="Arial" panose="020B0604020202020204" pitchFamily="34" charset="0"/>
                <a:cs typeface="Arial" panose="020B0604020202020204" pitchFamily="34" charset="0"/>
              </a:rPr>
              <a:t> om barnet ej hör ”verkar inte medverka/förstå” testa även </a:t>
            </a:r>
            <a:r>
              <a:rPr lang="sv-SE" altLang="sv-SE" sz="1400" dirty="0" err="1">
                <a:latin typeface="Arial" panose="020B0604020202020204" pitchFamily="34" charset="0"/>
                <a:cs typeface="Arial" panose="020B0604020202020204" pitchFamily="34" charset="0"/>
              </a:rPr>
              <a:t>vä</a:t>
            </a:r>
            <a:r>
              <a:rPr lang="sv-SE" altLang="sv-SE" sz="1400" dirty="0">
                <a:latin typeface="Arial" panose="020B0604020202020204" pitchFamily="34" charset="0"/>
                <a:cs typeface="Arial" panose="020B0604020202020204" pitchFamily="34" charset="0"/>
              </a:rPr>
              <a:t> öra. Kan vara döv hö. </a:t>
            </a:r>
          </a:p>
          <a:p>
            <a:pPr eaLnBrk="1" hangingPunct="1">
              <a:lnSpc>
                <a:spcPct val="90000"/>
              </a:lnSpc>
            </a:pPr>
            <a:r>
              <a:rPr lang="sv-SE" altLang="sv-SE" sz="1400" dirty="0">
                <a:latin typeface="Arial" panose="020B0604020202020204" pitchFamily="34" charset="0"/>
                <a:cs typeface="Arial" panose="020B0604020202020204" pitchFamily="34" charset="0"/>
              </a:rPr>
              <a:t>Fortsätt sedan med de övriga frekvenserna i ordningen: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v-SE" altLang="sv-SE" sz="1400" dirty="0">
                <a:latin typeface="Arial" panose="020B0604020202020204" pitchFamily="34" charset="0"/>
                <a:cs typeface="Arial" panose="020B0604020202020204" pitchFamily="34" charset="0"/>
              </a:rPr>
              <a:t>  1000—2000—4000—6000—500Hz. Börja alltid på 40 dB HL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v-SE" altLang="sv-SE" sz="1400" dirty="0">
                <a:latin typeface="Arial" panose="020B0604020202020204" pitchFamily="34" charset="0"/>
                <a:cs typeface="Arial" panose="020B0604020202020204" pitchFamily="34" charset="0"/>
              </a:rPr>
              <a:t>(Vid avvikande hörtröskel vid 1000Hz, testa om den innan 500Hz)</a:t>
            </a:r>
          </a:p>
        </p:txBody>
      </p:sp>
      <p:pic>
        <p:nvPicPr>
          <p:cNvPr id="10247" name="Picture 7" descr="74c3624f944f9ee35edb162b0b2e66f0_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3" y="222382"/>
            <a:ext cx="1039020" cy="77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89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6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6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theme/theme1.xml><?xml version="1.0" encoding="utf-8"?>
<a:theme xmlns:a="http://schemas.openxmlformats.org/drawingml/2006/main" name="Region Norrbotten_vit">
  <a:themeElements>
    <a:clrScheme name="Region Norrbotten blandad">
      <a:dk1>
        <a:srgbClr val="000000"/>
      </a:dk1>
      <a:lt1>
        <a:srgbClr val="FFFFFF"/>
      </a:lt1>
      <a:dk2>
        <a:srgbClr val="403D45"/>
      </a:dk2>
      <a:lt2>
        <a:srgbClr val="D0D1CD"/>
      </a:lt2>
      <a:accent1>
        <a:srgbClr val="0070C0"/>
      </a:accent1>
      <a:accent2>
        <a:srgbClr val="F8951F"/>
      </a:accent2>
      <a:accent3>
        <a:srgbClr val="83C55B"/>
      </a:accent3>
      <a:accent4>
        <a:srgbClr val="7F7F7F"/>
      </a:accent4>
      <a:accent5>
        <a:srgbClr val="403D45"/>
      </a:accent5>
      <a:accent6>
        <a:srgbClr val="C0C0BD"/>
      </a:accent6>
      <a:hlink>
        <a:srgbClr val="0070C0"/>
      </a:hlink>
      <a:folHlink>
        <a:srgbClr val="7F7F7F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/>
        </a:defPPr>
      </a:lstStyle>
    </a:txDef>
  </a:objectDefaults>
  <a:extraClrSchemeLst>
    <a:extraClrScheme>
      <a:clrScheme name="vit med jpglogga 180_ny 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 med jpglogga 180_ny 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8">
        <a:dk1>
          <a:srgbClr val="003399"/>
        </a:dk1>
        <a:lt1>
          <a:srgbClr val="0D68B0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002A82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9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0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1">
        <a:dk1>
          <a:srgbClr val="FFFFFF"/>
        </a:dk1>
        <a:lt1>
          <a:srgbClr val="FFFFFF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0D68B0"/>
        </a:accent2>
        <a:accent3>
          <a:srgbClr val="FFFFFF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2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FFFFFF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p:Policy xmlns:p="office.server.policy" id="" local="true">
  <p:Name>Informerande</p:Name>
  <p:Description/>
  <p:Statement/>
  <p:PolicyItems>
    <p:PolicyItem featureId="Microsoft.Office.RecordsManagement.PolicyFeatures.Expiration" staticId="0x010100D7963E0E5B7A40E5AEA07389401D709F007B1238BBD93543428C20870054E92DBF|1214505165" UniqueId="15436f43-43ec-43f4-afa0-3fdfa097cfae">
      <p:Name>Bevarande</p:Name>
      <p:Description>Automatisk schemaläggning av innehåll som ska bearbetas, och utföra en bevarandeåtgärd på innehåll som har nått sitt förfallodatum.</p:Description>
      <p:CustomData>
        <Schedules nextStageId="3" default="true">
          <Schedule type="Default">
            <stages>
              <data stageId="1" recur="true" offset="36" unit="months">
                <formula id="Microsoft.Office.RecordsManagement.PolicyFeatures.Expiration.Formula.BuiltIn">
                  <number>0</number>
                  <property>NLLThinningTime</property>
                  <propertyid>2793489f-7251-475b-a975-480031914936</propertyid>
                  <period>months</period>
                </formula>
                <action type="workflow" id="d9837362-db90-41fe-8d27-3f4e28fd673a"/>
              </data>
              <data stageId="2">
                <formula id="Microsoft.Office.RecordsManagement.PolicyFeatures.Expiration.Formula.BuiltIn">
                  <number>1</number>
                  <property>NLLThinningTime</property>
                  <propertyid>2793489f-7251-475b-a975-480031914936</propertyid>
                  <period>months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nformerande dokument" ma:contentTypeID="0x010100D7963E0E5B7A40E5AEA07389401D709F007B1238BBD93543428C20870054E92DBF0100907CEEA6569A954C976B7824CE75F91F" ma:contentTypeVersion="1901" ma:contentTypeDescription="Informerande dokument" ma:contentTypeScope="" ma:versionID="707839746edcbaaa9aa34854d64856ee">
  <xsd:schema xmlns:xsd="http://www.w3.org/2001/XMLSchema" xmlns:xs="http://www.w3.org/2001/XMLSchema" xmlns:p="http://schemas.microsoft.com/office/2006/metadata/properties" xmlns:ns1="http://schemas.microsoft.com/sharepoint/v3" xmlns:ns2="c7918ce9-5289-4a18-805d-4141408e948c" xmlns:ns3="e1dec489-f745-4ed5-9c00-958a11aea6df" targetNamespace="http://schemas.microsoft.com/office/2006/metadata/properties" ma:root="true" ma:fieldsID="5d4a77ae3822e7c307aa6591e85fc8cf" ns1:_="" ns2:_="" ns3:_="">
    <xsd:import namespace="http://schemas.microsoft.com/sharepoint/v3"/>
    <xsd:import namespace="c7918ce9-5289-4a18-805d-4141408e948c"/>
    <xsd:import namespace="e1dec489-f745-4ed5-9c00-958a11aea6d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VIS_DocumentId" minOccurs="0"/>
                <xsd:element ref="ns1:NLLStakeholderTaxHTField0" minOccurs="0"/>
                <xsd:element ref="ns2:TaxKeywordTaxHTField" minOccurs="0"/>
                <xsd:element ref="ns3:DocumentStatus" minOccurs="0"/>
                <xsd:element ref="ns1:NLLInformationclass"/>
                <xsd:element ref="ns1:NLLThinningTime" minOccurs="0"/>
                <xsd:element ref="ns3:VISResponsible"/>
                <xsd:element ref="ns1:AnsvarigQuickpart" minOccurs="0"/>
                <xsd:element ref="ns1:NLLDocumentTypeTaxHTField0" minOccurs="0"/>
                <xsd:element ref="ns1:_dlc_Exempt" minOccurs="0"/>
                <xsd:element ref="ns1:_dlc_ExpireDateSaved" minOccurs="0"/>
                <xsd:element ref="ns1:_dlc_ExpireDate" minOccurs="0"/>
                <xsd:element ref="ns1:prdProcessTaxHTField0" minOccurs="0"/>
                <xsd:element ref="ns1:NLLVersion" minOccurs="0"/>
                <xsd:element ref="ns1:NLLModifiedBy" minOccurs="0"/>
                <xsd:element ref="ns1:NLLDocumentIDValue" minOccurs="0"/>
                <xsd:element ref="ns1:NLLPublishingstatus" minOccurs="0"/>
                <xsd:element ref="ns1:NLLDiarienummer" minOccurs="0"/>
                <xsd:element ref="ns1:NLLPublishDate" minOccurs="0"/>
                <xsd:element ref="ns1:NLLInformationCollectionTaxHTField0" minOccurs="0"/>
                <xsd:element ref="ns1:NLLProducerPlaceTaxHTField0" minOccurs="0"/>
                <xsd:element ref="ns1:NLLEstablishedBy"/>
                <xsd:element ref="ns1:NLLEstablishedByQuickpart" minOccurs="0"/>
                <xsd:element ref="ns1:VersionComment" minOccurs="0"/>
                <xsd:element ref="ns1:NLLPublishDateQuickpart" minOccurs="0"/>
                <xsd:element ref="ns1:NLLLockWorkflows" minOccurs="0"/>
                <xsd:element ref="ns1:NLLPublish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LLStakeholderTaxHTField0" ma:index="13" nillable="true" ma:taxonomy="true" ma:internalName="NLLStakeholderTaxHTField0" ma:taxonomyFieldName="NLLStakeholder" ma:displayName="Gäller för verksamhet" ma:fieldId="{fc9b4796-81cc-4809-b89e-b480826c68b7}" ma:taxonomyMulti="true" ma:sspId="39d54842-4abd-4019-b0bf-19e71d696155" ma:termSetId="012a677c-9277-4d4c-83ea-a9768cc277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Informationclass" ma:index="17" ma:displayName="Informationsklass" ma:internalName="NLLInformationclass">
      <xsd:simpleType>
        <xsd:restriction base="dms:Choice">
          <xsd:enumeration value="Publik"/>
          <xsd:enumeration value="Intern alla"/>
          <xsd:enumeration value="Intern skyddad"/>
        </xsd:restriction>
      </xsd:simpleType>
    </xsd:element>
    <xsd:element name="NLLThinningTime" ma:index="19" nillable="true" ma:displayName="Gallringsfrist" ma:format="DateOnly" ma:hidden="true" ma:internalName="NLLThinningTime">
      <xsd:simpleType>
        <xsd:restriction base="dms:DateTime"/>
      </xsd:simpleType>
    </xsd:element>
    <xsd:element name="AnsvarigQuickpart" ma:index="21" nillable="true" ma:displayName="AnsvarigQuickpart" ma:hidden="true" ma:internalName="AnsvarigQuickpart">
      <xsd:simpleType>
        <xsd:restriction base="dms:Text"/>
      </xsd:simpleType>
    </xsd:element>
    <xsd:element name="NLLDocumentTypeTaxHTField0" ma:index="23" ma:taxonomy="true" ma:internalName="NLLDocumentTypeTaxHTField0" ma:taxonomyFieldName="NLLDocumentType" ma:displayName="Dokumenttyp" ma:fieldId="{38578a5b-744a-40d6-84e1-ab48bc8b5a57}" ma:sspId="39d54842-4abd-4019-b0bf-19e71d696155" ma:termSetId="52dfd850-14dd-4e84-a867-57b1223f01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Exempt" ma:index="24" nillable="true" ma:displayName="Undanta från princip" ma:hidden="true" ma:internalName="_dlc_Exempt" ma:readOnly="true">
      <xsd:simpleType>
        <xsd:restriction base="dms:Unknown"/>
      </xsd:simpleType>
    </xsd:element>
    <xsd:element name="_dlc_ExpireDateSaved" ma:index="25" nillable="true" ma:displayName="Originalförfallodag" ma:hidden="true" ma:internalName="_dlc_ExpireDateSaved" ma:readOnly="true">
      <xsd:simpleType>
        <xsd:restriction base="dms:DateTime"/>
      </xsd:simpleType>
    </xsd:element>
    <xsd:element name="_dlc_ExpireDate" ma:index="26" nillable="true" ma:displayName="Förfallodatum" ma:description="" ma:hidden="true" ma:indexed="true" ma:internalName="_dlc_ExpireDate" ma:readOnly="true">
      <xsd:simpleType>
        <xsd:restriction base="dms:DateTime"/>
      </xsd:simpleType>
    </xsd:element>
    <xsd:element name="prdProcessTaxHTField0" ma:index="27" nillable="true" ma:taxonomy="true" ma:internalName="prdProcessTaxHTField0" ma:taxonomyFieldName="prdProcess" ma:displayName="Process" ma:fieldId="{7458416b-87c5-4f2a-97ed-9ee5dd1e516d}" ma:taxonomyMulti="true" ma:sspId="39d54842-4abd-4019-b0bf-19e71d696155" ma:termSetId="747d8a4a-b066-47e6-b826-8f1c93ac40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Version" ma:index="28" nillable="true" ma:displayName="Version" ma:internalName="NLLVersion" ma:readOnly="false">
      <xsd:simpleType>
        <xsd:restriction base="dms:Text"/>
      </xsd:simpleType>
    </xsd:element>
    <xsd:element name="NLLModifiedBy" ma:index="29" nillable="true" ma:displayName="Upprättad av" ma:hidden="true" ma:internalName="NLLModifiedBy">
      <xsd:simpleType>
        <xsd:restriction base="dms:Text"/>
      </xsd:simpleType>
    </xsd:element>
    <xsd:element name="NLLDocumentIDValue" ma:index="30" nillable="true" ma:displayName="Dokument-Id Värde" ma:hidden="true" ma:internalName="NLLDocumentIDValue">
      <xsd:simpleType>
        <xsd:restriction base="dms:Text"/>
      </xsd:simpleType>
    </xsd:element>
    <xsd:element name="NLLPublishingstatus" ma:index="31" nillable="true" ma:displayName="Publiceringsstatus" ma:internalName="NLLPublishingstatus" ma:readOnly="false">
      <xsd:simpleType>
        <xsd:restriction base="dms:Choice">
          <xsd:enumeration value="Ej Publicerad"/>
          <xsd:enumeration value="Publicerad"/>
          <xsd:enumeration value="Avpublicerad"/>
          <xsd:enumeration value="Revidering krävs"/>
          <xsd:enumeration value="Revidering pågår"/>
        </xsd:restriction>
      </xsd:simpleType>
    </xsd:element>
    <xsd:element name="NLLDiarienummer" ma:index="32" nillable="true" ma:displayName="Diarienummer" ma:description="" ma:internalName="NLLDiarienummer" ma:readOnly="false">
      <xsd:simpleType>
        <xsd:restriction base="dms:Text"/>
      </xsd:simpleType>
    </xsd:element>
    <xsd:element name="NLLPublishDate" ma:index="34" nillable="true" ma:displayName="Publiceringsdatum" ma:format="DateOnly" ma:hidden="true" ma:internalName="NLLPublishDate">
      <xsd:simpleType>
        <xsd:restriction base="dms:DateTime"/>
      </xsd:simpleType>
    </xsd:element>
    <xsd:element name="NLLInformationCollectionTaxHTField0" ma:index="35" nillable="true" ma:taxonomy="true" ma:internalName="NLLInformationCollectionTaxHTField0" ma:taxonomyFieldName="NLLInformationCollection" ma:displayName="Informationssamling" ma:fieldId="{5965f86f-d738-4017-88d8-24d6ef34a791}" ma:taxonomyMulti="true" ma:sspId="39d54842-4abd-4019-b0bf-19e71d696155" ma:termSetId="60e00f7a-77a4-4c71-b63e-bae2eb97b37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ProducerPlaceTaxHTField0" ma:index="37" nillable="true" ma:taxonomy="true" ma:internalName="NLLProducerPlaceTaxHTField0" ma:taxonomyFieldName="NLLProducerPlace" ma:displayName="Producentplats" ma:fieldId="{e174ebea-294d-44bc-9c09-0f97f1197811}" ma:sspId="39d54842-4abd-4019-b0bf-19e71d696155" ma:termSetId="45f1cc5b-3028-4a82-8c90-ecfb5e2e860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EstablishedBy" ma:index="38" ma:displayName="Upprättad av" ma:list="UserInfo" ma:SharePointGroup="0" ma:internalName="NLLEstablished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LLEstablishedByQuickpart" ma:index="39" nillable="true" ma:displayName="Upprättad av Quickpart" ma:hidden="true" ma:internalName="NLLEstablishedByQuickpart">
      <xsd:simpleType>
        <xsd:restriction base="dms:Text"/>
      </xsd:simpleType>
    </xsd:element>
    <xsd:element name="VersionComment" ma:index="40" nillable="true" ma:displayName="Versionskommentar" ma:hidden="true" ma:internalName="VersionComment" ma:readOnly="false">
      <xsd:simpleType>
        <xsd:restriction base="dms:Text"/>
      </xsd:simpleType>
    </xsd:element>
    <xsd:element name="NLLPublishDateQuickpart" ma:index="41" nillable="true" ma:displayName="Publiceringsdatum Quickpart" ma:hidden="true" ma:internalName="NLLPublishDateQuickpart">
      <xsd:simpleType>
        <xsd:restriction base="dms:Text"/>
      </xsd:simpleType>
    </xsd:element>
    <xsd:element name="NLLLockWorkflows" ma:index="42" nillable="true" ma:displayName="ArbetsflödeKörs" ma:default="0" ma:hidden="true" ma:internalName="NLLLockWorkflows">
      <xsd:simpleType>
        <xsd:restriction base="dms:Boolean"/>
      </xsd:simpleType>
    </xsd:element>
    <xsd:element name="NLLPublished" ma:index="43" nillable="true" ma:displayName="Publicerad" ma:hidden="true" ma:internalName="NLLPublished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918ce9-5289-4a18-805d-4141408e948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Spara ID" ma:description="Behåll ID vid tillägg." ma:hidden="true" ma:internalName="_dlc_DocIdPersistId" ma:readOnly="true">
      <xsd:simpleType>
        <xsd:restriction base="dms:Boolean"/>
      </xsd:simpleType>
    </xsd:element>
    <xsd:element name="TaxKeywordTaxHTField" ma:index="15" nillable="true" ma:taxonomy="true" ma:internalName="TaxKeywordTaxHTField" ma:taxonomyFieldName="TaxKeyword" ma:displayName="NLL-Nyckelord" ma:fieldId="{23f27201-bee3-471e-b2e7-b64fd8b7ca38}" ma:taxonomyMulti="true" ma:sspId="39d54842-4abd-4019-b0bf-19e71d69615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dec489-f745-4ed5-9c00-958a11aea6df" elementFormDefault="qualified">
    <xsd:import namespace="http://schemas.microsoft.com/office/2006/documentManagement/types"/>
    <xsd:import namespace="http://schemas.microsoft.com/office/infopath/2007/PartnerControls"/>
    <xsd:element name="VIS_DocumentId" ma:index="12" nillable="true" ma:displayName="Producentplats ID" ma:hidden="true" ma:internalName="VIS_Document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cumentStatus" ma:index="16" nillable="true" ma:displayName="Dokumentstatus" ma:hidden="true" ma:internalName="Dokumentstatus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VISResponsible" ma:index="20" ma:displayName="Ansvarig" ma:list="UserInfo" ma:internalName="VISResponsible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LLDiarienummer xmlns="http://schemas.microsoft.com/sharepoint/v3" xsi:nil="true"/>
    <VersionComment xmlns="http://schemas.microsoft.com/sharepoint/v3" xsi:nil="true"/>
    <NLLModifiedBy xmlns="http://schemas.microsoft.com/sharepoint/v3">Maria Rosengren</NLLModifiedBy>
    <NLLDocumentIDValue xmlns="http://schemas.microsoft.com/sharepoint/v3">lshorsel-3-286</NLLDocumentIDValue>
    <NLLInformationclass xmlns="http://schemas.microsoft.com/sharepoint/v3">Publik</NLLInformationclass>
    <AnsvarigQuickpart xmlns="http://schemas.microsoft.com/sharepoint/v3">Maria Rosengren</AnsvarigQuickpart>
    <NLLPublished xmlns="http://schemas.microsoft.com/sharepoint/v3" xsi:nil="true"/>
    <NLLStakeholder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Hörselvård</TermName>
          <TermId xmlns="http://schemas.microsoft.com/office/infopath/2007/PartnerControls">bce48e85-f7e1-4f4f-a12b-855d74192bd6</TermId>
        </TermInfo>
      </Terms>
    </NLLStakeholderTaxHTField0>
    <NLLInformationCollectionTaxHTField0 xmlns="http://schemas.microsoft.com/sharepoint/v3">
      <Terms xmlns="http://schemas.microsoft.com/office/infopath/2007/PartnerControls"/>
    </NLLInformationCollectionTaxHTField0>
    <NLLThinningTime xmlns="http://schemas.microsoft.com/sharepoint/v3">2029-02-22T23:00:00+00:00</NLLThinningTime>
    <NLLPublishDateQuickpart xmlns="http://schemas.microsoft.com/sharepoint/v3">2026-02-23</NLLPublishDateQuickpart>
    <NLLPublishingstatus xmlns="http://schemas.microsoft.com/sharepoint/v3">Publicerad</NLLPublishingstatus>
    <NLLProducerPlac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Hörselvård, Länssjukvård</TermName>
          <TermId xmlns="http://schemas.microsoft.com/office/infopath/2007/PartnerControls">36cc7fa7-18f5-41d8-a440-4d710e478f03</TermId>
        </TermInfo>
      </Terms>
    </NLLProducerPlaceTaxHTField0>
    <NLLEstablishedByQuickpart xmlns="http://schemas.microsoft.com/sharepoint/v3">Maria Rosengren</NLLEstablishedByQuickpart>
    <NLLPublishDate xmlns="http://schemas.microsoft.com/sharepoint/v3">2026-02-22T23:00:00+00:00</NLLPublishDate>
    <NLLDocumentTyp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981e6eac-a633-4de2-91a2-d5e48e1c0d00</TermId>
        </TermInfo>
      </Terms>
    </NLLDocumentTypeTaxHTField0>
    <prdProcessTaxHTField0 xmlns="http://schemas.microsoft.com/sharepoint/v3">
      <Terms xmlns="http://schemas.microsoft.com/office/infopath/2007/PartnerControls"/>
    </prdProcessTaxHTField0>
    <NLLVersion xmlns="http://schemas.microsoft.com/sharepoint/v3">18.0</NLLVersion>
    <NLLEstablishedBy xmlns="http://schemas.microsoft.com/sharepoint/v3">
      <UserInfo>
        <DisplayName>Maria Rosengren</DisplayName>
        <AccountId>360</AccountId>
        <AccountType/>
      </UserInfo>
    </NLLEstablishedBy>
    <NLLLockWorkflows xmlns="http://schemas.microsoft.com/sharepoint/v3">false</NLLLockWorkflows>
    <TaxKeywordTaxHTField xmlns="c7918ce9-5289-4a18-805d-4141408e948c">
      <Terms xmlns="http://schemas.microsoft.com/office/infopath/2007/PartnerControls"/>
    </TaxKeywordTaxHTField>
    <_dlc_DocId xmlns="c7918ce9-5289-4a18-805d-4141408e948c">lshorsel-3-286</_dlc_DocId>
    <_dlc_DocIdUrl xmlns="c7918ce9-5289-4a18-805d-4141408e948c">
      <Url>http://spportal.extvis.local/process/administrativ/_layouts/15/DocIdRedir.aspx?ID=lshorsel-3-286</Url>
      <Description>lshorsel-3-286</Description>
    </_dlc_DocIdUrl>
    <_dlc_DocIdPersistId xmlns="c7918ce9-5289-4a18-805d-4141408e948c">true</_dlc_DocIdPersistId>
    <_dlc_ExpireDateSaved xmlns="http://schemas.microsoft.com/sharepoint/v3" xsi:nil="true"/>
    <_dlc_ExpireDate xmlns="http://schemas.microsoft.com/sharepoint/v3">2029-03-22T23:00:00+00:00</_dlc_ExpireDate>
    <VISResponsible xmlns="e1dec489-f745-4ed5-9c00-958a11aea6df">
      <UserInfo>
        <DisplayName>Maria Rosengren</DisplayName>
        <AccountId>360</AccountId>
        <AccountType/>
      </UserInfo>
    </VISResponsible>
    <VIS_DocumentId xmlns="e1dec489-f745-4ed5-9c00-958a11aea6df">
      <Url>https://samarbeta.nll.se/producentplats/div-ls-bas-horsel/_layouts/15/DocIdRedir.aspx?ID=lshorsel-3-286</Url>
      <Description>lshorsel-3-286</Description>
    </VIS_DocumentId>
    <DocumentStatus xmlns="e1dec489-f745-4ed5-9c00-958a11aea6df">
      <Url>https://samarbeta.nll.se/producentplats/div-ls-bas-horsel/_layouts/15/wrkstat.aspx?List=d8e7c283-e05a-4d96-a899-138a14da61a2&amp;WorkflowInstanceName=609e8019-8bc2-45b1-b9b2-bf6a02ba1f17</Url>
      <Description>Publicerad</Description>
    </DocumentStatus>
    <_dlc_Exempt xmlns="http://schemas.microsoft.com/sharepoint/v3">false</_dlc_Exempt>
  </documentManagement>
</p:properties>
</file>

<file path=customXml/item4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DE1162-4F3C-44B5-9BC7-C3902CF4B3DB}"/>
</file>

<file path=customXml/itemProps2.xml><?xml version="1.0" encoding="utf-8"?>
<ds:datastoreItem xmlns:ds="http://schemas.openxmlformats.org/officeDocument/2006/customXml" ds:itemID="{F4AF13C4-EEC4-4C33-8A52-56B8C52292E4}"/>
</file>

<file path=customXml/itemProps3.xml><?xml version="1.0" encoding="utf-8"?>
<ds:datastoreItem xmlns:ds="http://schemas.openxmlformats.org/officeDocument/2006/customXml" ds:itemID="{13EEB631-19F9-4FF6-B700-AC887A251A13}">
  <ds:schemaRefs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5de1d9d3-b4e3-497f-a207-334c7dad15b8"/>
    <ds:schemaRef ds:uri="http://schemas.microsoft.com/sharepoint/v3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D60BAE0E-8E8B-44F6-A533-8E1BEED04955}"/>
</file>

<file path=customXml/itemProps5.xml><?xml version="1.0" encoding="utf-8"?>
<ds:datastoreItem xmlns:ds="http://schemas.openxmlformats.org/officeDocument/2006/customXml" ds:itemID="{6CD419DB-4A49-4591-83D0-B094DB2ED13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</TotalTime>
  <Words>1407</Words>
  <Application>Microsoft Office PowerPoint</Application>
  <PresentationFormat>Bildspel på skärmen (16:9)</PresentationFormat>
  <Paragraphs>260</Paragraphs>
  <Slides>32</Slides>
  <Notes>0</Notes>
  <HiddenSlides>3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32</vt:i4>
      </vt:variant>
    </vt:vector>
  </HeadingPairs>
  <TitlesOfParts>
    <vt:vector size="37" baseType="lpstr">
      <vt:lpstr>Arial</vt:lpstr>
      <vt:lpstr>Calibri</vt:lpstr>
      <vt:lpstr>Times New Roman</vt:lpstr>
      <vt:lpstr>Wingdings</vt:lpstr>
      <vt:lpstr>Region Norrbotten_vit</vt:lpstr>
      <vt:lpstr>Välkomna!</vt:lpstr>
      <vt:lpstr>Introduktion till hörselmätning</vt:lpstr>
      <vt:lpstr>PowerPoint-presentation</vt:lpstr>
      <vt:lpstr>Talbananen</vt:lpstr>
      <vt:lpstr>Ljudets väg genom örat</vt:lpstr>
      <vt:lpstr>Screeningaudiometri</vt:lpstr>
      <vt:lpstr>PowerPoint-presentation</vt:lpstr>
      <vt:lpstr>Förberedelser </vt:lpstr>
      <vt:lpstr>Instruktion</vt:lpstr>
      <vt:lpstr>Screeningaudiometri</vt:lpstr>
      <vt:lpstr>Hörtröskelbestämning</vt:lpstr>
      <vt:lpstr>Vidare hörtröskelbestämning</vt:lpstr>
      <vt:lpstr>Tolkning av audiogram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Allmänna förutsättningar/felkällor</vt:lpstr>
      <vt:lpstr>När skall man remittera?  </vt:lpstr>
      <vt:lpstr>PowerPoint-presentation</vt:lpstr>
      <vt:lpstr>¤¤¤¤ Tips och trix ¤¤¤¤</vt:lpstr>
      <vt:lpstr>Trumhinnestatus</vt:lpstr>
      <vt:lpstr>Vaxpropp</vt:lpstr>
      <vt:lpstr>Sekretorisk Mediaotit,  SOM = vätska i mellanörat</vt:lpstr>
      <vt:lpstr>Akut Otitis Media/akut mellanöresinflammation AOM</vt:lpstr>
      <vt:lpstr>PowerPoint-presentation</vt:lpstr>
      <vt:lpstr>PowerPoint-presentation</vt:lpstr>
      <vt:lpstr>PowerPoint-presentation</vt:lpstr>
      <vt:lpstr>   </vt:lpstr>
      <vt:lpstr>Förklarat med audiogram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Hörselmätningskurs BHV, skolhälsovård, Hörcentralen</dc:title>
  <dc:creator/>
  <cp:keywords/>
  <cp:lastModifiedBy>Maria Rosengren</cp:lastModifiedBy>
  <cp:revision>37</cp:revision>
  <cp:lastPrinted>2019-03-04T09:22:25Z</cp:lastPrinted>
  <dcterms:created xsi:type="dcterms:W3CDTF">2017-03-16T14:21:56Z</dcterms:created>
  <dcterms:modified xsi:type="dcterms:W3CDTF">2025-04-07T10:11:14Z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LLProducerPlace">
    <vt:lpwstr>2636;#Hörselvård, Länssjukvård|36cc7fa7-18f5-41d8-a440-4d710e478f03</vt:lpwstr>
  </property>
  <property fmtid="{D5CDD505-2E9C-101B-9397-08002B2CF9AE}" pid="3" name="TaxKeyword">
    <vt:lpwstr/>
  </property>
  <property fmtid="{D5CDD505-2E9C-101B-9397-08002B2CF9AE}" pid="4" name="CareActionCodeSurgical">
    <vt:lpwstr/>
  </property>
  <property fmtid="{D5CDD505-2E9C-101B-9397-08002B2CF9AE}" pid="5" name="NLLInformationCollection">
    <vt:lpwstr/>
  </property>
  <property fmtid="{D5CDD505-2E9C-101B-9397-08002B2CF9AE}" pid="6" name="NLLStakeholder">
    <vt:lpwstr>2635;#Hörselvård|bce48e85-f7e1-4f4f-a12b-855d74192bd6</vt:lpwstr>
  </property>
  <property fmtid="{D5CDD505-2E9C-101B-9397-08002B2CF9AE}" pid="7" name="PsychiatricCodeTaxHTField0">
    <vt:lpwstr/>
  </property>
  <property fmtid="{D5CDD505-2E9C-101B-9397-08002B2CF9AE}" pid="8" name="TLVCodeDiagnosisTaxHTField0">
    <vt:lpwstr/>
  </property>
  <property fmtid="{D5CDD505-2E9C-101B-9397-08002B2CF9AE}" pid="9" name="ContentTypeId">
    <vt:lpwstr>0x010100D7963E0E5B7A40E5AEA07389401D709F007B1238BBD93543428C20870054E92DBF0100907CEEA6569A954C976B7824CE75F91F</vt:lpwstr>
  </property>
  <property fmtid="{D5CDD505-2E9C-101B-9397-08002B2CF9AE}" pid="10" name="SpecialtyTaxHTField0">
    <vt:lpwstr/>
  </property>
  <property fmtid="{D5CDD505-2E9C-101B-9397-08002B2CF9AE}" pid="11" name="NLLMeetingType">
    <vt:lpwstr/>
  </property>
  <property fmtid="{D5CDD505-2E9C-101B-9397-08002B2CF9AE}" pid="12" name="CareActionCodeNonSurgical">
    <vt:lpwstr/>
  </property>
  <property fmtid="{D5CDD505-2E9C-101B-9397-08002B2CF9AE}" pid="13" name="CompulsoryActionTaxHTField0">
    <vt:lpwstr/>
  </property>
  <property fmtid="{D5CDD505-2E9C-101B-9397-08002B2CF9AE}" pid="14" name="NLLMtptCode">
    <vt:lpwstr/>
  </property>
  <property fmtid="{D5CDD505-2E9C-101B-9397-08002B2CF9AE}" pid="15" name="Specialty">
    <vt:lpwstr/>
  </property>
  <property fmtid="{D5CDD505-2E9C-101B-9397-08002B2CF9AE}" pid="16" name="ICD10Code">
    <vt:lpwstr/>
  </property>
  <property fmtid="{D5CDD505-2E9C-101B-9397-08002B2CF9AE}" pid="17" name="AnalysisNameTaxHTField0">
    <vt:lpwstr/>
  </property>
  <property fmtid="{D5CDD505-2E9C-101B-9397-08002B2CF9AE}" pid="18" name="NLLMeetingTypeTaxHTField0">
    <vt:lpwstr/>
  </property>
  <property fmtid="{D5CDD505-2E9C-101B-9397-08002B2CF9AE}" pid="19" name="CareActionCodeSurgicalTaxHTField0">
    <vt:lpwstr/>
  </property>
  <property fmtid="{D5CDD505-2E9C-101B-9397-08002B2CF9AE}" pid="20" name="PharmaceuticalCodeTaxHTField0">
    <vt:lpwstr/>
  </property>
  <property fmtid="{D5CDD505-2E9C-101B-9397-08002B2CF9AE}" pid="21" name="NLLDecisionLevelManagedTaxHTField0">
    <vt:lpwstr/>
  </property>
  <property fmtid="{D5CDD505-2E9C-101B-9397-08002B2CF9AE}" pid="22" name="NLLDecisionLevelManaged">
    <vt:lpwstr/>
  </property>
  <property fmtid="{D5CDD505-2E9C-101B-9397-08002B2CF9AE}" pid="23" name="ICD10CodeTaxHTField0">
    <vt:lpwstr/>
  </property>
  <property fmtid="{D5CDD505-2E9C-101B-9397-08002B2CF9AE}" pid="24" name="CompulsoryAction">
    <vt:lpwstr/>
  </property>
  <property fmtid="{D5CDD505-2E9C-101B-9397-08002B2CF9AE}" pid="25" name="RadiologicalCode">
    <vt:lpwstr/>
  </property>
  <property fmtid="{D5CDD505-2E9C-101B-9397-08002B2CF9AE}" pid="26" name="TLVCodeAction">
    <vt:lpwstr/>
  </property>
  <property fmtid="{D5CDD505-2E9C-101B-9397-08002B2CF9AE}" pid="27" name="prdProcess">
    <vt:lpwstr/>
  </property>
  <property fmtid="{D5CDD505-2E9C-101B-9397-08002B2CF9AE}" pid="28" name="References">
    <vt:lpwstr/>
  </property>
  <property fmtid="{D5CDD505-2E9C-101B-9397-08002B2CF9AE}" pid="29" name="TLVCodeDiagnosis">
    <vt:lpwstr/>
  </property>
  <property fmtid="{D5CDD505-2E9C-101B-9397-08002B2CF9AE}" pid="30" name="PharmaceuticalCode">
    <vt:lpwstr/>
  </property>
  <property fmtid="{D5CDD505-2E9C-101B-9397-08002B2CF9AE}" pid="31" name="ReferencesTaxHTField0">
    <vt:lpwstr/>
  </property>
  <property fmtid="{D5CDD505-2E9C-101B-9397-08002B2CF9AE}" pid="32" name="TLVCodeActionTaxHTField0">
    <vt:lpwstr/>
  </property>
  <property fmtid="{D5CDD505-2E9C-101B-9397-08002B2CF9AE}" pid="33" name="NLLProjectTypeTaxHTField0">
    <vt:lpwstr/>
  </property>
  <property fmtid="{D5CDD505-2E9C-101B-9397-08002B2CF9AE}" pid="34" name="PsychiatricCode">
    <vt:lpwstr/>
  </property>
  <property fmtid="{D5CDD505-2E9C-101B-9397-08002B2CF9AE}" pid="35" name="RadiologicalCodeTaxHTField0">
    <vt:lpwstr/>
  </property>
  <property fmtid="{D5CDD505-2E9C-101B-9397-08002B2CF9AE}" pid="36" name="NLLDocumentType">
    <vt:lpwstr>1021;#Presentation|981e6eac-a633-4de2-91a2-d5e48e1c0d00</vt:lpwstr>
  </property>
  <property fmtid="{D5CDD505-2E9C-101B-9397-08002B2CF9AE}" pid="37" name="NLLProjectType">
    <vt:lpwstr/>
  </property>
  <property fmtid="{D5CDD505-2E9C-101B-9397-08002B2CF9AE}" pid="38" name="AnalysisName">
    <vt:lpwstr/>
  </property>
  <property fmtid="{D5CDD505-2E9C-101B-9397-08002B2CF9AE}" pid="39" name="NLLMtptCodeTaxHTField0">
    <vt:lpwstr/>
  </property>
  <property fmtid="{D5CDD505-2E9C-101B-9397-08002B2CF9AE}" pid="40" name="CareActionCodeNonSurgicalTaxHTField0">
    <vt:lpwstr/>
  </property>
  <property fmtid="{D5CDD505-2E9C-101B-9397-08002B2CF9AE}" pid="41" name="NLLApprovedByQuickPart">
    <vt:lpwstr/>
  </property>
  <property fmtid="{D5CDD505-2E9C-101B-9397-08002B2CF9AE}" pid="42" name="NLLProjectDescription">
    <vt:lpwstr/>
  </property>
  <property fmtid="{D5CDD505-2E9C-101B-9397-08002B2CF9AE}" pid="43" name="NPUCode">
    <vt:lpwstr/>
  </property>
  <property fmtid="{D5CDD505-2E9C-101B-9397-08002B2CF9AE}" pid="44" name="NLLClosureDate">
    <vt:lpwstr/>
  </property>
  <property fmtid="{D5CDD505-2E9C-101B-9397-08002B2CF9AE}" pid="45" name="NLLProducerplaceID">
    <vt:lpwstr/>
  </property>
  <property fmtid="{D5CDD505-2E9C-101B-9397-08002B2CF9AE}" pid="46" name="NLLPublishedTemplate">
    <vt:lpwstr/>
  </property>
  <property fmtid="{D5CDD505-2E9C-101B-9397-08002B2CF9AE}" pid="47" name="NLLWFComment">
    <vt:lpwstr/>
  </property>
  <property fmtid="{D5CDD505-2E9C-101B-9397-08002B2CF9AE}" pid="48" name="NLLPTCName">
    <vt:lpwstr/>
  </property>
  <property fmtid="{D5CDD505-2E9C-101B-9397-08002B2CF9AE}" pid="49" name="NLLProjectName">
    <vt:lpwstr/>
  </property>
  <property fmtid="{D5CDD505-2E9C-101B-9397-08002B2CF9AE}" pid="50" name="TaxCatchAll">
    <vt:lpwstr>1021;#Presentation|981e6eac-a633-4de2-91a2-d5e48e1c0d00;#2636;#Hörselvård, Länssjukvård|36cc7fa7-18f5-41d8-a440-4d710e478f03;#2635;#Hörselvård|bce48e85-f7e1-4f4f-a12b-855d74192bd6</vt:lpwstr>
  </property>
  <property fmtid="{D5CDD505-2E9C-101B-9397-08002B2CF9AE}" pid="51" name="NLLProjectUrl">
    <vt:lpwstr/>
  </property>
  <property fmtid="{D5CDD505-2E9C-101B-9397-08002B2CF9AE}" pid="52" name="NLLProjectStatus">
    <vt:lpwstr/>
  </property>
  <property fmtid="{D5CDD505-2E9C-101B-9397-08002B2CF9AE}" pid="53" name="NLLSteeringGroup">
    <vt:lpwstr/>
  </property>
  <property fmtid="{D5CDD505-2E9C-101B-9397-08002B2CF9AE}" pid="54" name="NLLTemplateStatus">
    <vt:lpwstr/>
  </property>
  <property fmtid="{D5CDD505-2E9C-101B-9397-08002B2CF9AE}" pid="55" name="NLLProjectLeader">
    <vt:lpwstr/>
  </property>
  <property fmtid="{D5CDD505-2E9C-101B-9397-08002B2CF9AE}" pid="57" name="NLLDefaultTemplate">
    <vt:lpwstr/>
  </property>
  <property fmtid="{D5CDD505-2E9C-101B-9397-08002B2CF9AE}" pid="58" name="NLLProjectVisitor">
    <vt:lpwstr/>
  </property>
  <property fmtid="{D5CDD505-2E9C-101B-9397-08002B2CF9AE}" pid="59" name="NLLApprovedBy">
    <vt:lpwstr/>
  </property>
  <property fmtid="{D5CDD505-2E9C-101B-9397-08002B2CF9AE}" pid="60" name="NLLProjectOwner">
    <vt:lpwstr/>
  </property>
  <property fmtid="{D5CDD505-2E9C-101B-9397-08002B2CF9AE}" pid="61" name="NPUCodeTaxHTField0">
    <vt:lpwstr/>
  </property>
  <property fmtid="{D5CDD505-2E9C-101B-9397-08002B2CF9AE}" pid="62" name="NLLTemplateFolderDescription">
    <vt:lpwstr/>
  </property>
  <property fmtid="{D5CDD505-2E9C-101B-9397-08002B2CF9AE}" pid="63" name="NLLProjectOrderStatus">
    <vt:lpwstr/>
  </property>
  <property fmtid="{D5CDD505-2E9C-101B-9397-08002B2CF9AE}" pid="64" name="NLLReferenceGroup">
    <vt:lpwstr/>
  </property>
  <property fmtid="{D5CDD505-2E9C-101B-9397-08002B2CF9AE}" pid="65" name="NLLInitiationDate">
    <vt:lpwstr/>
  </property>
  <property fmtid="{D5CDD505-2E9C-101B-9397-08002B2CF9AE}" pid="67" name="NLLProjectNr">
    <vt:lpwstr/>
  </property>
  <property fmtid="{D5CDD505-2E9C-101B-9397-08002B2CF9AE}" pid="68" name="NLLWindingUpDate">
    <vt:lpwstr/>
  </property>
  <property fmtid="{D5CDD505-2E9C-101B-9397-08002B2CF9AE}" pid="69" name="NLLPTCProcessTeam">
    <vt:lpwstr/>
  </property>
  <property fmtid="{D5CDD505-2E9C-101B-9397-08002B2CF9AE}" pid="70" name="NLLImplementationDate">
    <vt:lpwstr/>
  </property>
  <property fmtid="{D5CDD505-2E9C-101B-9397-08002B2CF9AE}" pid="71" name="NLLLatestProjectTrackingDate">
    <vt:lpwstr/>
  </property>
  <property fmtid="{D5CDD505-2E9C-101B-9397-08002B2CF9AE}" pid="72" name="NLLProjectTypeText">
    <vt:lpwstr/>
  </property>
  <property fmtid="{D5CDD505-2E9C-101B-9397-08002B2CF9AE}" pid="73" name="NLLEstablishingDate">
    <vt:lpwstr/>
  </property>
  <property fmtid="{D5CDD505-2E9C-101B-9397-08002B2CF9AE}" pid="74" name="NLLProjectMember">
    <vt:lpwstr/>
  </property>
  <property fmtid="{D5CDD505-2E9C-101B-9397-08002B2CF9AE}" pid="75" name="NLLProcessTeamLookup">
    <vt:lpwstr/>
  </property>
  <property fmtid="{D5CDD505-2E9C-101B-9397-08002B2CF9AE}" pid="76" name="_dlc_policyId">
    <vt:lpwstr>0x010100D7963E0E5B7A40E5AEA07389401D709F007B1238BBD93543428C20870054E92DBF|1214505165</vt:lpwstr>
  </property>
  <property fmtid="{D5CDD505-2E9C-101B-9397-08002B2CF9AE}" pid="77" name="ItemRetentionFormula">
    <vt:lpwstr>&lt;formula id="Microsoft.Office.RecordsManagement.PolicyFeatures.Expiration.Formula.BuiltIn"&gt;&lt;number&gt;1&lt;/number&gt;&lt;property&gt;NLLThinningTime&lt;/property&gt;&lt;propertyid&gt;2793489f-7251-475b-a975-480031914936&lt;/propertyid&gt;&lt;period&gt;months&lt;/period&gt;&lt;/formula&gt;</vt:lpwstr>
  </property>
  <property fmtid="{D5CDD505-2E9C-101B-9397-08002B2CF9AE}" pid="78" name="_dlc_DocIdItemGuid">
    <vt:lpwstr>c76abf21-aa15-4c73-9ea7-2ee1dff80bf8</vt:lpwstr>
  </property>
  <property fmtid="{D5CDD505-2E9C-101B-9397-08002B2CF9AE}" pid="79" name="_dlc_ItemStageId">
    <vt:lpwstr/>
  </property>
  <property fmtid="{D5CDD505-2E9C-101B-9397-08002B2CF9AE}" pid="80" name="Order">
    <vt:r8>3727900</vt:r8>
  </property>
  <property fmtid="{D5CDD505-2E9C-101B-9397-08002B2CF9AE}" pid="81" name="xd_ProgID">
    <vt:lpwstr/>
  </property>
  <property fmtid="{D5CDD505-2E9C-101B-9397-08002B2CF9AE}" pid="82" name="_SourceUrl">
    <vt:lpwstr/>
  </property>
  <property fmtid="{D5CDD505-2E9C-101B-9397-08002B2CF9AE}" pid="83" name="_SharedFileIndex">
    <vt:lpwstr/>
  </property>
  <property fmtid="{D5CDD505-2E9C-101B-9397-08002B2CF9AE}" pid="84" name="TemplateUrl">
    <vt:lpwstr/>
  </property>
  <property fmtid="{D5CDD505-2E9C-101B-9397-08002B2CF9AE}" pid="86" name="NLLDecisionLevelGoverning">
    <vt:lpwstr/>
  </property>
  <property fmtid="{D5CDD505-2E9C-101B-9397-08002B2CF9AE}" pid="87" name="NLLFactOwner">
    <vt:lpwstr/>
  </property>
  <property fmtid="{D5CDD505-2E9C-101B-9397-08002B2CF9AE}" pid="88" name="NLLFactOwnerText">
    <vt:lpwstr/>
  </property>
  <property fmtid="{D5CDD505-2E9C-101B-9397-08002B2CF9AE}" pid="89" name="xd_Signature">
    <vt:bool>false</vt:bool>
  </property>
  <property fmtid="{D5CDD505-2E9C-101B-9397-08002B2CF9AE}" pid="90" name="NLLDecisionLevel">
    <vt:lpwstr/>
  </property>
  <property fmtid="{D5CDD505-2E9C-101B-9397-08002B2CF9AE}" pid="91" name="NLLPTCProcessLeader">
    <vt:lpwstr/>
  </property>
  <property fmtid="{D5CDD505-2E9C-101B-9397-08002B2CF9AE}" pid="93" name="NLLPTCVISEditor">
    <vt:lpwstr/>
  </property>
</Properties>
</file>